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bold.fntdata"/><Relationship Id="rId16" Type="http://schemas.openxmlformats.org/officeDocument/2006/relationships/slide" Target="slides/slide11.xml"/><Relationship Id="rId38" Type="http://schemas.openxmlformats.org/officeDocument/2006/relationships/font" Target="fonts/Ralew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7e703cd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7e703cd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7e703cd30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7e703cd30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7e703cd30_0_1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7e703cd30_0_1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7e703cd30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7e703cd30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7e703cd30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c7e703cd30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7e703cd30_0_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7e703cd30_0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7e703cd30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7e703cd30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7e703cd30_0_2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7e703cd30_0_2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7e703cd30_0_2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7e703cd30_0_2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7e703cd30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7e703cd30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7e703cd30_0_2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7e703cd30_0_2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7e703cd30_0_2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7e703cd30_0_2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7e703cd30_0_2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7e703cd30_0_2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7e703cd30_0_2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7e703cd30_0_2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7e703cd30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7e703cd30_0_2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7e703cd30_0_2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c7e703cd30_0_2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c7e703cd30_0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c7e703cd30_0_1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7e703cd30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c7e703cd30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7e703cd30_0_2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c7e703cd30_0_2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7e703cd30_0_2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7e703cd30_0_2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7e703cd30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7e703cd30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7e703cd30_0_2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c7e703cd30_0_2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c7e703cd30_0_2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c7e703cd30_0_2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7e703cd30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7e703cd30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7e703cd30_0_1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7e703cd30_0_1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7e703cd30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7e703cd30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7e703cd30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7e703cd30_0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7e703cd30_0_1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7e703cd30_0_1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7e703cd30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7e703cd30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2"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b="12495" l="0" r="0" t="12502"/>
          <a:stretch/>
        </p:blipFill>
        <p:spPr>
          <a:xfrm>
            <a:off x="1" y="-50"/>
            <a:ext cx="4571999" cy="5143500"/>
          </a:xfrm>
          <a:prstGeom prst="rect">
            <a:avLst/>
          </a:prstGeom>
          <a:noFill/>
          <a:ln>
            <a:noFill/>
          </a:ln>
        </p:spPr>
      </p:pic>
      <p:sp>
        <p:nvSpPr>
          <p:cNvPr id="84" name="Google Shape;84;p13"/>
          <p:cNvSpPr/>
          <p:nvPr/>
        </p:nvSpPr>
        <p:spPr>
          <a:xfrm>
            <a:off x="-1650" y="0"/>
            <a:ext cx="4572000" cy="5143500"/>
          </a:xfrm>
          <a:prstGeom prst="rect">
            <a:avLst/>
          </a:prstGeom>
          <a:solidFill>
            <a:srgbClr val="050A30">
              <a:alpha val="7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b="12495" l="0" r="26193" t="12502"/>
          <a:stretch/>
        </p:blipFill>
        <p:spPr>
          <a:xfrm>
            <a:off x="0" y="-50"/>
            <a:ext cx="3374401" cy="5143500"/>
          </a:xfrm>
          <a:prstGeom prst="rect">
            <a:avLst/>
          </a:prstGeom>
          <a:noFill/>
          <a:ln>
            <a:noFill/>
          </a:ln>
        </p:spPr>
      </p:pic>
      <p:sp>
        <p:nvSpPr>
          <p:cNvPr id="94" name="Google Shape;94;p14"/>
          <p:cNvSpPr/>
          <p:nvPr/>
        </p:nvSpPr>
        <p:spPr>
          <a:xfrm>
            <a:off x="-1650" y="0"/>
            <a:ext cx="3374400" cy="5143500"/>
          </a:xfrm>
          <a:prstGeom prst="rect">
            <a:avLst/>
          </a:prstGeom>
          <a:solidFill>
            <a:srgbClr val="050A30">
              <a:alpha val="7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4030900" y="1318650"/>
            <a:ext cx="4517700" cy="3059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Font typeface="Arial"/>
              <a:buChar char="●"/>
              <a:defRPr>
                <a:latin typeface="Arial"/>
                <a:ea typeface="Arial"/>
                <a:cs typeface="Arial"/>
                <a:sym typeface="Arial"/>
              </a:defRPr>
            </a:lvl1pPr>
            <a:lvl2pPr indent="-298450" lvl="1" marL="914400" rtl="0">
              <a:spcBef>
                <a:spcPts val="0"/>
              </a:spcBef>
              <a:spcAft>
                <a:spcPts val="0"/>
              </a:spcAft>
              <a:buSzPts val="1100"/>
              <a:buFont typeface="Arial"/>
              <a:buChar char="○"/>
              <a:defRPr>
                <a:latin typeface="Arial"/>
                <a:ea typeface="Arial"/>
                <a:cs typeface="Arial"/>
                <a:sym typeface="Arial"/>
              </a:defRPr>
            </a:lvl2pPr>
            <a:lvl3pPr indent="-298450" lvl="2" marL="1371600" rtl="0">
              <a:spcBef>
                <a:spcPts val="0"/>
              </a:spcBef>
              <a:spcAft>
                <a:spcPts val="0"/>
              </a:spcAft>
              <a:buSzPts val="1100"/>
              <a:buFont typeface="Arial"/>
              <a:buChar char="■"/>
              <a:defRPr>
                <a:latin typeface="Arial"/>
                <a:ea typeface="Arial"/>
                <a:cs typeface="Arial"/>
                <a:sym typeface="Arial"/>
              </a:defRPr>
            </a:lvl3pPr>
            <a:lvl4pPr indent="-298450" lvl="3" marL="1828800" rtl="0">
              <a:spcBef>
                <a:spcPts val="0"/>
              </a:spcBef>
              <a:spcAft>
                <a:spcPts val="0"/>
              </a:spcAft>
              <a:buSzPts val="1100"/>
              <a:buFont typeface="Arial"/>
              <a:buChar char="●"/>
              <a:defRPr>
                <a:latin typeface="Arial"/>
                <a:ea typeface="Arial"/>
                <a:cs typeface="Arial"/>
                <a:sym typeface="Arial"/>
              </a:defRPr>
            </a:lvl4pPr>
            <a:lvl5pPr indent="-298450" lvl="4" marL="2286000" rtl="0">
              <a:spcBef>
                <a:spcPts val="0"/>
              </a:spcBef>
              <a:spcAft>
                <a:spcPts val="0"/>
              </a:spcAft>
              <a:buSzPts val="1100"/>
              <a:buFont typeface="Arial"/>
              <a:buChar char="○"/>
              <a:defRPr>
                <a:latin typeface="Arial"/>
                <a:ea typeface="Arial"/>
                <a:cs typeface="Arial"/>
                <a:sym typeface="Arial"/>
              </a:defRPr>
            </a:lvl5pPr>
            <a:lvl6pPr indent="-298450" lvl="5" marL="2743200" rtl="0">
              <a:spcBef>
                <a:spcPts val="0"/>
              </a:spcBef>
              <a:spcAft>
                <a:spcPts val="0"/>
              </a:spcAft>
              <a:buSzPts val="1100"/>
              <a:buFont typeface="Arial"/>
              <a:buChar char="■"/>
              <a:defRPr>
                <a:latin typeface="Arial"/>
                <a:ea typeface="Arial"/>
                <a:cs typeface="Arial"/>
                <a:sym typeface="Arial"/>
              </a:defRPr>
            </a:lvl6pPr>
            <a:lvl7pPr indent="-298450" lvl="6" marL="3200400" rtl="0">
              <a:spcBef>
                <a:spcPts val="0"/>
              </a:spcBef>
              <a:spcAft>
                <a:spcPts val="0"/>
              </a:spcAft>
              <a:buSzPts val="1100"/>
              <a:buFont typeface="Arial"/>
              <a:buChar char="●"/>
              <a:defRPr>
                <a:latin typeface="Arial"/>
                <a:ea typeface="Arial"/>
                <a:cs typeface="Arial"/>
                <a:sym typeface="Arial"/>
              </a:defRPr>
            </a:lvl7pPr>
            <a:lvl8pPr indent="-298450" lvl="7" marL="3657600" rtl="0">
              <a:spcBef>
                <a:spcPts val="0"/>
              </a:spcBef>
              <a:spcAft>
                <a:spcPts val="0"/>
              </a:spcAft>
              <a:buSzPts val="1100"/>
              <a:buFont typeface="Arial"/>
              <a:buChar char="○"/>
              <a:defRPr>
                <a:latin typeface="Arial"/>
                <a:ea typeface="Arial"/>
                <a:cs typeface="Arial"/>
                <a:sym typeface="Arial"/>
              </a:defRPr>
            </a:lvl8pPr>
            <a:lvl9pPr indent="-298450" lvl="8" marL="4114800" rtl="0">
              <a:spcBef>
                <a:spcPts val="0"/>
              </a:spcBef>
              <a:spcAft>
                <a:spcPts val="0"/>
              </a:spcAft>
              <a:buSzPts val="1100"/>
              <a:buFont typeface="Arial"/>
              <a:buChar char="■"/>
              <a:defRPr>
                <a:latin typeface="Arial"/>
                <a:ea typeface="Arial"/>
                <a:cs typeface="Arial"/>
                <a:sym typeface="Arial"/>
              </a:defRPr>
            </a:lvl9pPr>
          </a:lstStyle>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rgbClr val="61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Char char="●"/>
              <a:defRPr sz="1300">
                <a:solidFill>
                  <a:schemeClr val="accent1"/>
                </a:solidFill>
              </a:defRPr>
            </a:lvl1pPr>
            <a:lvl2pPr indent="-298450" lvl="1" marL="914400">
              <a:lnSpc>
                <a:spcPct val="115000"/>
              </a:lnSpc>
              <a:spcBef>
                <a:spcPts val="0"/>
              </a:spcBef>
              <a:spcAft>
                <a:spcPts val="0"/>
              </a:spcAft>
              <a:buClr>
                <a:schemeClr val="accent1"/>
              </a:buClr>
              <a:buSzPts val="1100"/>
              <a:buChar char="○"/>
              <a:defRPr sz="1100">
                <a:solidFill>
                  <a:schemeClr val="accent1"/>
                </a:solidFill>
              </a:defRPr>
            </a:lvl2pPr>
            <a:lvl3pPr indent="-298450" lvl="2" marL="1371600">
              <a:lnSpc>
                <a:spcPct val="115000"/>
              </a:lnSpc>
              <a:spcBef>
                <a:spcPts val="0"/>
              </a:spcBef>
              <a:spcAft>
                <a:spcPts val="0"/>
              </a:spcAft>
              <a:buClr>
                <a:schemeClr val="accent1"/>
              </a:buClr>
              <a:buSzPts val="1100"/>
              <a:buChar char="■"/>
              <a:defRPr sz="1100">
                <a:solidFill>
                  <a:schemeClr val="accent1"/>
                </a:solidFill>
              </a:defRPr>
            </a:lvl3pPr>
            <a:lvl4pPr indent="-298450" lvl="3" marL="1828800">
              <a:lnSpc>
                <a:spcPct val="115000"/>
              </a:lnSpc>
              <a:spcBef>
                <a:spcPts val="0"/>
              </a:spcBef>
              <a:spcAft>
                <a:spcPts val="0"/>
              </a:spcAft>
              <a:buClr>
                <a:schemeClr val="accent1"/>
              </a:buClr>
              <a:buSzPts val="1100"/>
              <a:buChar char="●"/>
              <a:defRPr sz="1100">
                <a:solidFill>
                  <a:schemeClr val="accent1"/>
                </a:solidFill>
              </a:defRPr>
            </a:lvl4pPr>
            <a:lvl5pPr indent="-298450" lvl="4" marL="2286000">
              <a:lnSpc>
                <a:spcPct val="115000"/>
              </a:lnSpc>
              <a:spcBef>
                <a:spcPts val="0"/>
              </a:spcBef>
              <a:spcAft>
                <a:spcPts val="0"/>
              </a:spcAft>
              <a:buClr>
                <a:schemeClr val="accent1"/>
              </a:buClr>
              <a:buSzPts val="1100"/>
              <a:buChar char="○"/>
              <a:defRPr sz="1100">
                <a:solidFill>
                  <a:schemeClr val="accent1"/>
                </a:solidFill>
              </a:defRPr>
            </a:lvl5pPr>
            <a:lvl6pPr indent="-298450" lvl="5" marL="2743200">
              <a:lnSpc>
                <a:spcPct val="115000"/>
              </a:lnSpc>
              <a:spcBef>
                <a:spcPts val="0"/>
              </a:spcBef>
              <a:spcAft>
                <a:spcPts val="0"/>
              </a:spcAft>
              <a:buClr>
                <a:schemeClr val="accent1"/>
              </a:buClr>
              <a:buSzPts val="1100"/>
              <a:buChar char="■"/>
              <a:defRPr sz="1100">
                <a:solidFill>
                  <a:schemeClr val="accent1"/>
                </a:solidFill>
              </a:defRPr>
            </a:lvl6pPr>
            <a:lvl7pPr indent="-298450" lvl="6" marL="3200400">
              <a:lnSpc>
                <a:spcPct val="115000"/>
              </a:lnSpc>
              <a:spcBef>
                <a:spcPts val="0"/>
              </a:spcBef>
              <a:spcAft>
                <a:spcPts val="0"/>
              </a:spcAft>
              <a:buClr>
                <a:schemeClr val="accent1"/>
              </a:buClr>
              <a:buSzPts val="1100"/>
              <a:buChar char="●"/>
              <a:defRPr sz="1100">
                <a:solidFill>
                  <a:schemeClr val="accent1"/>
                </a:solidFill>
              </a:defRPr>
            </a:lvl7pPr>
            <a:lvl8pPr indent="-298450" lvl="7" marL="3657600">
              <a:lnSpc>
                <a:spcPct val="115000"/>
              </a:lnSpc>
              <a:spcBef>
                <a:spcPts val="0"/>
              </a:spcBef>
              <a:spcAft>
                <a:spcPts val="0"/>
              </a:spcAft>
              <a:buClr>
                <a:schemeClr val="accent1"/>
              </a:buClr>
              <a:buSzPts val="1100"/>
              <a:buChar char="○"/>
              <a:defRPr sz="1100">
                <a:solidFill>
                  <a:schemeClr val="accent1"/>
                </a:solidFill>
              </a:defRPr>
            </a:lvl8pPr>
            <a:lvl9pPr indent="-298450" lvl="8" marL="4114800">
              <a:lnSpc>
                <a:spcPct val="115000"/>
              </a:lnSpc>
              <a:spcBef>
                <a:spcPts val="0"/>
              </a:spcBef>
              <a:spcAft>
                <a:spcPts val="0"/>
              </a:spcAft>
              <a:buClr>
                <a:schemeClr val="accent1"/>
              </a:buClr>
              <a:buSzPts val="1100"/>
              <a:buChar char="■"/>
              <a:defRPr sz="1100">
                <a:solidFill>
                  <a:schemeClr val="accent1"/>
                </a:solidFill>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2.png"/><Relationship Id="rId4" Type="http://schemas.openxmlformats.org/officeDocument/2006/relationships/image" Target="../media/image14.jpg"/><Relationship Id="rId5" Type="http://schemas.openxmlformats.org/officeDocument/2006/relationships/image" Target="../media/image1.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5.jp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2.jpg"/><Relationship Id="rId5"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7.jpg"/><Relationship Id="rId5" Type="http://schemas.openxmlformats.org/officeDocument/2006/relationships/image" Target="../media/image23.jpg"/><Relationship Id="rId6" Type="http://schemas.openxmlformats.org/officeDocument/2006/relationships/image" Target="../media/image16.jpg"/><Relationship Id="rId7"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4.jpg"/><Relationship Id="rId9" Type="http://schemas.openxmlformats.org/officeDocument/2006/relationships/image" Target="../media/image37.jpg"/><Relationship Id="rId5" Type="http://schemas.openxmlformats.org/officeDocument/2006/relationships/image" Target="../media/image29.jpg"/><Relationship Id="rId6" Type="http://schemas.openxmlformats.org/officeDocument/2006/relationships/image" Target="../media/image38.jpg"/><Relationship Id="rId7" Type="http://schemas.openxmlformats.org/officeDocument/2006/relationships/image" Target="../media/image39.jpg"/><Relationship Id="rId8" Type="http://schemas.openxmlformats.org/officeDocument/2006/relationships/image" Target="../media/image4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14.jpg"/><Relationship Id="rId5" Type="http://schemas.openxmlformats.org/officeDocument/2006/relationships/image" Target="../media/image1.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1.jpg"/><Relationship Id="rId5" Type="http://schemas.openxmlformats.org/officeDocument/2006/relationships/image" Target="../media/image28.jpg"/><Relationship Id="rId6" Type="http://schemas.openxmlformats.org/officeDocument/2006/relationships/image" Target="../media/image32.jpg"/><Relationship Id="rId7"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p:nvPr/>
        </p:nvSpPr>
        <p:spPr>
          <a:xfrm rot="-5400000">
            <a:off x="3673150" y="-312950"/>
            <a:ext cx="3621900" cy="7319700"/>
          </a:xfrm>
          <a:prstGeom prst="rtTriangle">
            <a:avLst/>
          </a:prstGeom>
          <a:solidFill>
            <a:srgbClr val="050A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7" name="Google Shape;107;p15"/>
          <p:cNvSpPr txBox="1"/>
          <p:nvPr>
            <p:ph idx="4294967295" type="ctrTitle"/>
          </p:nvPr>
        </p:nvSpPr>
        <p:spPr>
          <a:xfrm>
            <a:off x="729450" y="1322450"/>
            <a:ext cx="6340800" cy="198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5300">
                <a:latin typeface="Arial"/>
                <a:ea typeface="Arial"/>
                <a:cs typeface="Arial"/>
                <a:sym typeface="Arial"/>
              </a:rPr>
              <a:t>PORTFOLIO WEBSITE </a:t>
            </a:r>
            <a:endParaRPr sz="5300">
              <a:latin typeface="Arial"/>
              <a:ea typeface="Arial"/>
              <a:cs typeface="Arial"/>
              <a:sym typeface="Arial"/>
            </a:endParaRPr>
          </a:p>
        </p:txBody>
      </p:sp>
      <p:sp>
        <p:nvSpPr>
          <p:cNvPr id="108" name="Google Shape;108;p15"/>
          <p:cNvSpPr txBox="1"/>
          <p:nvPr>
            <p:ph idx="4294967295" type="subTitle"/>
          </p:nvPr>
        </p:nvSpPr>
        <p:spPr>
          <a:xfrm>
            <a:off x="729625" y="3172900"/>
            <a:ext cx="7688100" cy="125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Hannah Lawrence</a:t>
            </a:r>
            <a:endParaRPr/>
          </a:p>
          <a:p>
            <a:pPr indent="0" lvl="0" marL="0" rtl="0" algn="l">
              <a:spcBef>
                <a:spcPts val="1200"/>
              </a:spcBef>
              <a:spcAft>
                <a:spcPts val="0"/>
              </a:spcAft>
              <a:buNone/>
            </a:pPr>
            <a:r>
              <a:rPr lang="en" sz="1200">
                <a:solidFill>
                  <a:srgbClr val="444444"/>
                </a:solidFill>
                <a:highlight>
                  <a:srgbClr val="F8F8F8"/>
                </a:highlight>
                <a:latin typeface="Lato"/>
                <a:ea typeface="Lato"/>
                <a:cs typeface="Lato"/>
                <a:sym typeface="Lato"/>
              </a:rPr>
              <a:t>PGM1001 - Web Development</a:t>
            </a:r>
            <a:endParaRPr sz="1200">
              <a:solidFill>
                <a:srgbClr val="444444"/>
              </a:solidFill>
              <a:highlight>
                <a:srgbClr val="F8F8F8"/>
              </a:highlight>
              <a:latin typeface="Lato"/>
              <a:ea typeface="Lato"/>
              <a:cs typeface="Lato"/>
              <a:sym typeface="Lato"/>
            </a:endParaRPr>
          </a:p>
          <a:p>
            <a:pPr indent="0" lvl="0" marL="0" rtl="0" algn="l">
              <a:spcBef>
                <a:spcPts val="900"/>
              </a:spcBef>
              <a:spcAft>
                <a:spcPts val="900"/>
              </a:spcAft>
              <a:buNone/>
            </a:pPr>
            <a:r>
              <a:rPr lang="en" sz="1200">
                <a:solidFill>
                  <a:srgbClr val="444444"/>
                </a:solidFill>
                <a:highlight>
                  <a:srgbClr val="F8F8F8"/>
                </a:highlight>
                <a:latin typeface="Lato"/>
                <a:ea typeface="Lato"/>
                <a:cs typeface="Lato"/>
                <a:sym typeface="Lato"/>
              </a:rPr>
              <a:t>ITP1001 - The IT Professional</a:t>
            </a:r>
            <a:endParaRPr/>
          </a:p>
        </p:txBody>
      </p:sp>
      <p:pic>
        <p:nvPicPr>
          <p:cNvPr descr="Open Chromebook laptop computer" id="109" name="Google Shape;109;p15"/>
          <p:cNvPicPr preferRelativeResize="0"/>
          <p:nvPr/>
        </p:nvPicPr>
        <p:blipFill rotWithShape="1">
          <a:blip r:embed="rId3">
            <a:alphaModFix/>
          </a:blip>
          <a:srcRect b="0" l="0" r="3344" t="0"/>
          <a:stretch/>
        </p:blipFill>
        <p:spPr>
          <a:xfrm>
            <a:off x="4606900" y="1935700"/>
            <a:ext cx="4537098" cy="2822399"/>
          </a:xfrm>
          <a:prstGeom prst="rect">
            <a:avLst/>
          </a:prstGeom>
          <a:noFill/>
          <a:ln>
            <a:noFill/>
          </a:ln>
        </p:spPr>
      </p:pic>
      <p:pic>
        <p:nvPicPr>
          <p:cNvPr id="110" name="Google Shape;110;p15"/>
          <p:cNvPicPr preferRelativeResize="0"/>
          <p:nvPr/>
        </p:nvPicPr>
        <p:blipFill>
          <a:blip r:embed="rId4">
            <a:alphaModFix/>
          </a:blip>
          <a:stretch>
            <a:fillRect/>
          </a:stretch>
        </p:blipFill>
        <p:spPr>
          <a:xfrm>
            <a:off x="5108257" y="2191800"/>
            <a:ext cx="3534382" cy="1988101"/>
          </a:xfrm>
          <a:prstGeom prst="rect">
            <a:avLst/>
          </a:prstGeom>
          <a:noFill/>
          <a:ln>
            <a:noFill/>
          </a:ln>
        </p:spPr>
      </p:pic>
      <p:pic>
        <p:nvPicPr>
          <p:cNvPr descr="Portrait-oriented black smaptphone" id="111" name="Google Shape;111;p15"/>
          <p:cNvPicPr preferRelativeResize="0"/>
          <p:nvPr/>
        </p:nvPicPr>
        <p:blipFill rotWithShape="1">
          <a:blip r:embed="rId5">
            <a:alphaModFix/>
          </a:blip>
          <a:srcRect b="0" l="0" r="19980" t="0"/>
          <a:stretch/>
        </p:blipFill>
        <p:spPr>
          <a:xfrm>
            <a:off x="8220926" y="2685700"/>
            <a:ext cx="923075" cy="2265601"/>
          </a:xfrm>
          <a:prstGeom prst="rect">
            <a:avLst/>
          </a:prstGeom>
          <a:noFill/>
          <a:ln>
            <a:noFill/>
          </a:ln>
          <a:effectLst>
            <a:reflection blurRad="0" dir="0" dist="0" endA="0" endPos="4000" fadeDir="5400012" kx="0" rotWithShape="0" algn="bl" stA="20000" stPos="0" sy="-100000" ky="0"/>
          </a:effectLst>
        </p:spPr>
      </p:pic>
      <p:pic>
        <p:nvPicPr>
          <p:cNvPr descr="Mobile View" id="112" name="Google Shape;112;p15"/>
          <p:cNvPicPr preferRelativeResize="0"/>
          <p:nvPr/>
        </p:nvPicPr>
        <p:blipFill rotWithShape="1">
          <a:blip r:embed="rId6">
            <a:alphaModFix/>
          </a:blip>
          <a:srcRect b="16352" l="-384" r="23473" t="0"/>
          <a:stretch/>
        </p:blipFill>
        <p:spPr>
          <a:xfrm>
            <a:off x="8271300" y="287352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4"/>
          <p:cNvPicPr preferRelativeResize="0"/>
          <p:nvPr/>
        </p:nvPicPr>
        <p:blipFill>
          <a:blip r:embed="rId3">
            <a:alphaModFix/>
          </a:blip>
          <a:stretch>
            <a:fillRect/>
          </a:stretch>
        </p:blipFill>
        <p:spPr>
          <a:xfrm>
            <a:off x="-2709829" y="1645700"/>
            <a:ext cx="2064150" cy="2832625"/>
          </a:xfrm>
          <a:prstGeom prst="rect">
            <a:avLst/>
          </a:prstGeom>
          <a:noFill/>
          <a:ln>
            <a:noFill/>
          </a:ln>
        </p:spPr>
      </p:pic>
      <p:sp>
        <p:nvSpPr>
          <p:cNvPr id="185" name="Google Shape;185;p24"/>
          <p:cNvSpPr txBox="1"/>
          <p:nvPr>
            <p:ph idx="4294967295" type="body"/>
          </p:nvPr>
        </p:nvSpPr>
        <p:spPr>
          <a:xfrm>
            <a:off x="974975" y="3470125"/>
            <a:ext cx="5812800" cy="101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600">
                <a:solidFill>
                  <a:schemeClr val="accent5"/>
                </a:solidFill>
              </a:rPr>
              <a:t>Colours</a:t>
            </a:r>
            <a:endParaRPr b="1" sz="1600">
              <a:solidFill>
                <a:schemeClr val="dk1"/>
              </a:solidFill>
            </a:endParaRPr>
          </a:p>
          <a:p>
            <a:pPr indent="0" lvl="0" marL="0" rtl="0" algn="l">
              <a:spcBef>
                <a:spcPts val="1000"/>
              </a:spcBef>
              <a:spcAft>
                <a:spcPts val="1200"/>
              </a:spcAft>
              <a:buNone/>
            </a:pPr>
            <a:r>
              <a:rPr lang="en"/>
              <a:t>The final colours selected were based on the HEX codes from Canva and the Pinterest designs </a:t>
            </a:r>
            <a:endParaRPr/>
          </a:p>
        </p:txBody>
      </p:sp>
      <p:sp>
        <p:nvSpPr>
          <p:cNvPr id="186" name="Google Shape;186;p24"/>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87" name="Google Shape;187;p24"/>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Design Process : Colour</a:t>
            </a:r>
            <a:endParaRPr sz="1400">
              <a:solidFill>
                <a:srgbClr val="FFFFFF"/>
              </a:solidFill>
            </a:endParaRPr>
          </a:p>
        </p:txBody>
      </p:sp>
      <p:sp>
        <p:nvSpPr>
          <p:cNvPr id="188" name="Google Shape;188;p24"/>
          <p:cNvSpPr/>
          <p:nvPr/>
        </p:nvSpPr>
        <p:spPr>
          <a:xfrm>
            <a:off x="0" y="4750"/>
            <a:ext cx="1143000" cy="3199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4"/>
          <p:cNvSpPr/>
          <p:nvPr/>
        </p:nvSpPr>
        <p:spPr>
          <a:xfrm>
            <a:off x="1142973" y="4650"/>
            <a:ext cx="1143000" cy="3199500"/>
          </a:xfrm>
          <a:prstGeom prst="rect">
            <a:avLst/>
          </a:prstGeom>
          <a:solidFill>
            <a:srgbClr val="6171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4"/>
          <p:cNvSpPr/>
          <p:nvPr/>
        </p:nvSpPr>
        <p:spPr>
          <a:xfrm>
            <a:off x="2285945" y="4650"/>
            <a:ext cx="1143000" cy="3199500"/>
          </a:xfrm>
          <a:prstGeom prst="rect">
            <a:avLst/>
          </a:prstGeom>
          <a:solidFill>
            <a:srgbClr val="1D76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4"/>
          <p:cNvSpPr/>
          <p:nvPr/>
        </p:nvSpPr>
        <p:spPr>
          <a:xfrm>
            <a:off x="3428954" y="4650"/>
            <a:ext cx="1143000" cy="3199500"/>
          </a:xfrm>
          <a:prstGeom prst="rect">
            <a:avLst/>
          </a:prstGeom>
          <a:solidFill>
            <a:srgbClr val="7EC8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4"/>
          <p:cNvSpPr/>
          <p:nvPr/>
        </p:nvSpPr>
        <p:spPr>
          <a:xfrm>
            <a:off x="4571881" y="4650"/>
            <a:ext cx="1143000" cy="3199500"/>
          </a:xfrm>
          <a:prstGeom prst="rect">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4"/>
          <p:cNvSpPr/>
          <p:nvPr/>
        </p:nvSpPr>
        <p:spPr>
          <a:xfrm>
            <a:off x="5714918" y="4650"/>
            <a:ext cx="1143000" cy="3199500"/>
          </a:xfrm>
          <a:prstGeom prst="rect">
            <a:avLst/>
          </a:prstGeom>
          <a:solidFill>
            <a:srgbClr val="050A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4"/>
          <p:cNvSpPr/>
          <p:nvPr/>
        </p:nvSpPr>
        <p:spPr>
          <a:xfrm>
            <a:off x="6857954" y="4650"/>
            <a:ext cx="1143000" cy="319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4"/>
          <p:cNvSpPr/>
          <p:nvPr/>
        </p:nvSpPr>
        <p:spPr>
          <a:xfrm>
            <a:off x="8000991" y="4650"/>
            <a:ext cx="1143000" cy="3199500"/>
          </a:xfrm>
          <a:prstGeom prst="rect">
            <a:avLst/>
          </a:prstGeom>
          <a:solidFill>
            <a:srgbClr val="FFFA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4"/>
          <p:cNvSpPr txBox="1"/>
          <p:nvPr/>
        </p:nvSpPr>
        <p:spPr>
          <a:xfrm>
            <a:off x="7052000" y="1297200"/>
            <a:ext cx="198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999999"/>
                </a:solidFill>
              </a:rPr>
              <a:t>    --black-100: #000000;</a:t>
            </a:r>
            <a:endParaRPr sz="1200">
              <a:solidFill>
                <a:srgbClr val="999999"/>
              </a:solidFill>
            </a:endParaRPr>
          </a:p>
          <a:p>
            <a:pPr indent="0" lvl="0" marL="0" rtl="0" algn="l">
              <a:spcBef>
                <a:spcPts val="0"/>
              </a:spcBef>
              <a:spcAft>
                <a:spcPts val="0"/>
              </a:spcAft>
              <a:buNone/>
            </a:pPr>
            <a:r>
              <a:rPr lang="en" sz="1200">
                <a:solidFill>
                  <a:srgbClr val="999999"/>
                </a:solidFill>
              </a:rPr>
              <a:t>    --blue-100: #6171B7;</a:t>
            </a:r>
            <a:endParaRPr sz="1200">
              <a:solidFill>
                <a:srgbClr val="999999"/>
              </a:solidFill>
            </a:endParaRPr>
          </a:p>
          <a:p>
            <a:pPr indent="0" lvl="0" marL="0" rtl="0" algn="l">
              <a:spcBef>
                <a:spcPts val="0"/>
              </a:spcBef>
              <a:spcAft>
                <a:spcPts val="0"/>
              </a:spcAft>
              <a:buNone/>
            </a:pPr>
            <a:r>
              <a:rPr lang="en" sz="1200">
                <a:solidFill>
                  <a:srgbClr val="999999"/>
                </a:solidFill>
              </a:rPr>
              <a:t>    --blue-200: #1D76DE;</a:t>
            </a:r>
            <a:endParaRPr sz="1200">
              <a:solidFill>
                <a:srgbClr val="999999"/>
              </a:solidFill>
            </a:endParaRPr>
          </a:p>
          <a:p>
            <a:pPr indent="0" lvl="0" marL="0" rtl="0" algn="l">
              <a:spcBef>
                <a:spcPts val="0"/>
              </a:spcBef>
              <a:spcAft>
                <a:spcPts val="0"/>
              </a:spcAft>
              <a:buNone/>
            </a:pPr>
            <a:r>
              <a:rPr lang="en" sz="1200">
                <a:solidFill>
                  <a:srgbClr val="999999"/>
                </a:solidFill>
              </a:rPr>
              <a:t>    --blue-300: #7EC8E3;</a:t>
            </a:r>
            <a:endParaRPr sz="1200">
              <a:solidFill>
                <a:srgbClr val="999999"/>
              </a:solidFill>
            </a:endParaRPr>
          </a:p>
          <a:p>
            <a:pPr indent="0" lvl="0" marL="0" rtl="0" algn="l">
              <a:spcBef>
                <a:spcPts val="0"/>
              </a:spcBef>
              <a:spcAft>
                <a:spcPts val="0"/>
              </a:spcAft>
              <a:buNone/>
            </a:pPr>
            <a:r>
              <a:rPr lang="en" sz="1200">
                <a:solidFill>
                  <a:srgbClr val="999999"/>
                </a:solidFill>
              </a:rPr>
              <a:t>    --blue-400: #0000FF;</a:t>
            </a:r>
            <a:endParaRPr sz="1200">
              <a:solidFill>
                <a:srgbClr val="999999"/>
              </a:solidFill>
            </a:endParaRPr>
          </a:p>
          <a:p>
            <a:pPr indent="0" lvl="0" marL="0" rtl="0" algn="l">
              <a:spcBef>
                <a:spcPts val="0"/>
              </a:spcBef>
              <a:spcAft>
                <a:spcPts val="0"/>
              </a:spcAft>
              <a:buNone/>
            </a:pPr>
            <a:r>
              <a:rPr lang="en" sz="1200">
                <a:solidFill>
                  <a:srgbClr val="999999"/>
                </a:solidFill>
              </a:rPr>
              <a:t>    --blue-500: #050A30;</a:t>
            </a:r>
            <a:endParaRPr sz="1200">
              <a:solidFill>
                <a:srgbClr val="999999"/>
              </a:solidFill>
            </a:endParaRPr>
          </a:p>
          <a:p>
            <a:pPr indent="0" lvl="0" marL="0" rtl="0" algn="l">
              <a:spcBef>
                <a:spcPts val="0"/>
              </a:spcBef>
              <a:spcAft>
                <a:spcPts val="0"/>
              </a:spcAft>
              <a:buNone/>
            </a:pPr>
            <a:r>
              <a:rPr lang="en" sz="1200">
                <a:solidFill>
                  <a:srgbClr val="999999"/>
                </a:solidFill>
              </a:rPr>
              <a:t>    --white-100: #FFFFFF;</a:t>
            </a:r>
            <a:endParaRPr sz="1200">
              <a:solidFill>
                <a:srgbClr val="999999"/>
              </a:solidFill>
            </a:endParaRPr>
          </a:p>
          <a:p>
            <a:pPr indent="0" lvl="0" marL="0" rtl="0" algn="l">
              <a:spcBef>
                <a:spcPts val="0"/>
              </a:spcBef>
              <a:spcAft>
                <a:spcPts val="0"/>
              </a:spcAft>
              <a:buNone/>
            </a:pPr>
            <a:r>
              <a:rPr lang="en" sz="1200">
                <a:solidFill>
                  <a:srgbClr val="999999"/>
                </a:solidFill>
              </a:rPr>
              <a:t>    --white-200: #FFFAF2;</a:t>
            </a:r>
            <a:endParaRPr sz="1200">
              <a:solidFill>
                <a:srgbClr val="999999"/>
              </a:solidFill>
            </a:endParaRPr>
          </a:p>
          <a:p>
            <a:pPr indent="0" lvl="0" marL="0" rtl="0" algn="l">
              <a:spcBef>
                <a:spcPts val="0"/>
              </a:spcBef>
              <a:spcAft>
                <a:spcPts val="0"/>
              </a:spcAft>
              <a:buNone/>
            </a:pPr>
            <a:r>
              <a:rPr lang="en" sz="1200">
                <a:solidFill>
                  <a:srgbClr val="999999"/>
                </a:solidFill>
              </a:rPr>
              <a:t>    --grey-100: #979797;</a:t>
            </a:r>
            <a:endParaRPr sz="1200">
              <a:solidFill>
                <a:srgbClr val="999999"/>
              </a:solidFill>
            </a:endParaRPr>
          </a:p>
        </p:txBody>
      </p:sp>
      <p:sp>
        <p:nvSpPr>
          <p:cNvPr id="197" name="Google Shape;197;p24"/>
          <p:cNvSpPr txBox="1"/>
          <p:nvPr/>
        </p:nvSpPr>
        <p:spPr>
          <a:xfrm>
            <a:off x="7101725" y="102085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rPr>
              <a:t>HEX codes: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5"/>
          <p:cNvPicPr preferRelativeResize="0"/>
          <p:nvPr/>
        </p:nvPicPr>
        <p:blipFill>
          <a:blip r:embed="rId3">
            <a:alphaModFix/>
          </a:blip>
          <a:stretch>
            <a:fillRect/>
          </a:stretch>
        </p:blipFill>
        <p:spPr>
          <a:xfrm>
            <a:off x="117876" y="124225"/>
            <a:ext cx="5486129" cy="3079926"/>
          </a:xfrm>
          <a:prstGeom prst="rect">
            <a:avLst/>
          </a:prstGeom>
          <a:noFill/>
          <a:ln>
            <a:noFill/>
          </a:ln>
        </p:spPr>
      </p:pic>
      <p:pic>
        <p:nvPicPr>
          <p:cNvPr id="203" name="Google Shape;203;p25"/>
          <p:cNvPicPr preferRelativeResize="0"/>
          <p:nvPr/>
        </p:nvPicPr>
        <p:blipFill>
          <a:blip r:embed="rId4">
            <a:alphaModFix/>
          </a:blip>
          <a:stretch>
            <a:fillRect/>
          </a:stretch>
        </p:blipFill>
        <p:spPr>
          <a:xfrm>
            <a:off x="-2709829" y="1645700"/>
            <a:ext cx="2064150" cy="2832625"/>
          </a:xfrm>
          <a:prstGeom prst="rect">
            <a:avLst/>
          </a:prstGeom>
          <a:noFill/>
          <a:ln>
            <a:noFill/>
          </a:ln>
        </p:spPr>
      </p:pic>
      <p:pic>
        <p:nvPicPr>
          <p:cNvPr id="204" name="Google Shape;204;p25"/>
          <p:cNvPicPr preferRelativeResize="0"/>
          <p:nvPr/>
        </p:nvPicPr>
        <p:blipFill>
          <a:blip r:embed="rId5">
            <a:alphaModFix/>
          </a:blip>
          <a:stretch>
            <a:fillRect/>
          </a:stretch>
        </p:blipFill>
        <p:spPr>
          <a:xfrm>
            <a:off x="117875" y="125827"/>
            <a:ext cx="5486125" cy="3076722"/>
          </a:xfrm>
          <a:prstGeom prst="rect">
            <a:avLst/>
          </a:prstGeom>
          <a:noFill/>
          <a:ln>
            <a:noFill/>
          </a:ln>
        </p:spPr>
      </p:pic>
      <p:sp>
        <p:nvSpPr>
          <p:cNvPr id="205" name="Google Shape;205;p25"/>
          <p:cNvSpPr txBox="1"/>
          <p:nvPr>
            <p:ph idx="4294967295" type="body"/>
          </p:nvPr>
        </p:nvSpPr>
        <p:spPr>
          <a:xfrm>
            <a:off x="974975" y="3317725"/>
            <a:ext cx="3597000" cy="115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600">
                <a:solidFill>
                  <a:schemeClr val="accent5"/>
                </a:solidFill>
              </a:rPr>
              <a:t>Fonts</a:t>
            </a:r>
            <a:endParaRPr b="1" sz="1600">
              <a:solidFill>
                <a:schemeClr val="dk1"/>
              </a:solidFill>
            </a:endParaRPr>
          </a:p>
          <a:p>
            <a:pPr indent="0" lvl="0" marL="0" rtl="0" algn="l">
              <a:spcBef>
                <a:spcPts val="1000"/>
              </a:spcBef>
              <a:spcAft>
                <a:spcPts val="0"/>
              </a:spcAft>
              <a:buNone/>
            </a:pPr>
            <a:r>
              <a:rPr lang="en"/>
              <a:t>.tff files downloaded from Google Fonts.</a:t>
            </a:r>
            <a:endParaRPr/>
          </a:p>
          <a:p>
            <a:pPr indent="0" lvl="0" marL="0" rtl="0" algn="l">
              <a:spcBef>
                <a:spcPts val="1200"/>
              </a:spcBef>
              <a:spcAft>
                <a:spcPts val="1200"/>
              </a:spcAft>
              <a:buNone/>
            </a:pPr>
            <a:r>
              <a:rPr lang="en"/>
              <a:t>Selected to create a clean professional feel.  </a:t>
            </a:r>
            <a:endParaRPr/>
          </a:p>
        </p:txBody>
      </p:sp>
      <p:pic>
        <p:nvPicPr>
          <p:cNvPr id="206" name="Google Shape;206;p25"/>
          <p:cNvPicPr preferRelativeResize="0"/>
          <p:nvPr/>
        </p:nvPicPr>
        <p:blipFill rotWithShape="1">
          <a:blip r:embed="rId6">
            <a:alphaModFix/>
          </a:blip>
          <a:srcRect b="35963" l="0" r="0" t="0"/>
          <a:stretch/>
        </p:blipFill>
        <p:spPr>
          <a:xfrm>
            <a:off x="4994425" y="1033950"/>
            <a:ext cx="3962026" cy="1537801"/>
          </a:xfrm>
          <a:prstGeom prst="rect">
            <a:avLst/>
          </a:prstGeom>
          <a:noFill/>
          <a:ln>
            <a:noFill/>
          </a:ln>
        </p:spPr>
      </p:pic>
      <p:pic>
        <p:nvPicPr>
          <p:cNvPr id="207" name="Google Shape;207;p25"/>
          <p:cNvPicPr preferRelativeResize="0"/>
          <p:nvPr/>
        </p:nvPicPr>
        <p:blipFill>
          <a:blip r:embed="rId7">
            <a:alphaModFix/>
          </a:blip>
          <a:stretch>
            <a:fillRect/>
          </a:stretch>
        </p:blipFill>
        <p:spPr>
          <a:xfrm>
            <a:off x="4308250" y="2940518"/>
            <a:ext cx="4126999" cy="1537800"/>
          </a:xfrm>
          <a:prstGeom prst="rect">
            <a:avLst/>
          </a:prstGeom>
          <a:noFill/>
          <a:ln>
            <a:noFill/>
          </a:ln>
        </p:spPr>
      </p:pic>
      <p:cxnSp>
        <p:nvCxnSpPr>
          <p:cNvPr id="208" name="Google Shape;208;p25"/>
          <p:cNvCxnSpPr/>
          <p:nvPr/>
        </p:nvCxnSpPr>
        <p:spPr>
          <a:xfrm rot="10800000">
            <a:off x="4392975" y="1664200"/>
            <a:ext cx="1852500" cy="0"/>
          </a:xfrm>
          <a:prstGeom prst="straightConnector1">
            <a:avLst/>
          </a:prstGeom>
          <a:noFill/>
          <a:ln cap="flat" cmpd="sng" w="28575">
            <a:solidFill>
              <a:srgbClr val="FF0000"/>
            </a:solidFill>
            <a:prstDash val="solid"/>
            <a:round/>
            <a:headEnd len="med" w="med" type="none"/>
            <a:tailEnd len="med" w="med" type="triangle"/>
          </a:ln>
        </p:spPr>
      </p:cxnSp>
      <p:cxnSp>
        <p:nvCxnSpPr>
          <p:cNvPr id="209" name="Google Shape;209;p25"/>
          <p:cNvCxnSpPr/>
          <p:nvPr/>
        </p:nvCxnSpPr>
        <p:spPr>
          <a:xfrm rot="10800000">
            <a:off x="3134575" y="2077275"/>
            <a:ext cx="1885500" cy="1885500"/>
          </a:xfrm>
          <a:prstGeom prst="straightConnector1">
            <a:avLst/>
          </a:prstGeom>
          <a:noFill/>
          <a:ln cap="flat" cmpd="sng" w="28575">
            <a:solidFill>
              <a:srgbClr val="FF0000"/>
            </a:solidFill>
            <a:prstDash val="solid"/>
            <a:round/>
            <a:headEnd len="med" w="med" type="none"/>
            <a:tailEnd len="med" w="med" type="triangle"/>
          </a:ln>
        </p:spPr>
      </p:cxnSp>
      <p:sp>
        <p:nvSpPr>
          <p:cNvPr id="210" name="Google Shape;210;p25"/>
          <p:cNvSpPr txBox="1"/>
          <p:nvPr/>
        </p:nvSpPr>
        <p:spPr>
          <a:xfrm>
            <a:off x="6514775" y="1315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HomemadeApple-Regular.ttf</a:t>
            </a:r>
            <a:endParaRPr>
              <a:solidFill>
                <a:srgbClr val="FF0000"/>
              </a:solidFill>
            </a:endParaRPr>
          </a:p>
        </p:txBody>
      </p:sp>
      <p:sp>
        <p:nvSpPr>
          <p:cNvPr id="211" name="Google Shape;211;p25"/>
          <p:cNvSpPr txBox="1"/>
          <p:nvPr/>
        </p:nvSpPr>
        <p:spPr>
          <a:xfrm>
            <a:off x="7375925" y="31807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Italiana-Regular.ttf</a:t>
            </a:r>
            <a:endParaRPr>
              <a:solidFill>
                <a:srgbClr val="FF0000"/>
              </a:solidFill>
            </a:endParaRPr>
          </a:p>
        </p:txBody>
      </p:sp>
      <p:sp>
        <p:nvSpPr>
          <p:cNvPr id="212" name="Google Shape;212;p25"/>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13" name="Google Shape;213;p25"/>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Design Process : Fonts</a:t>
            </a:r>
            <a:endParaRPr sz="1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217" name="Shape 217"/>
        <p:cNvGrpSpPr/>
        <p:nvPr/>
      </p:nvGrpSpPr>
      <p:grpSpPr>
        <a:xfrm>
          <a:off x="0" y="0"/>
          <a:ext cx="0" cy="0"/>
          <a:chOff x="0" y="0"/>
          <a:chExt cx="0" cy="0"/>
        </a:xfrm>
      </p:grpSpPr>
      <p:sp>
        <p:nvSpPr>
          <p:cNvPr id="218" name="Google Shape;218;p26"/>
          <p:cNvSpPr txBox="1"/>
          <p:nvPr>
            <p:ph type="title"/>
          </p:nvPr>
        </p:nvSpPr>
        <p:spPr>
          <a:xfrm>
            <a:off x="729450" y="1322450"/>
            <a:ext cx="45927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Structure</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2709829" y="1645700"/>
            <a:ext cx="2064150" cy="2832625"/>
          </a:xfrm>
          <a:prstGeom prst="rect">
            <a:avLst/>
          </a:prstGeom>
          <a:noFill/>
          <a:ln>
            <a:noFill/>
          </a:ln>
        </p:spPr>
      </p:pic>
      <p:sp>
        <p:nvSpPr>
          <p:cNvPr id="224" name="Google Shape;224;p27"/>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5" name="Google Shape;225;p27"/>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Structure: Site Map</a:t>
            </a:r>
            <a:endParaRPr sz="1400">
              <a:solidFill>
                <a:srgbClr val="FFFFFF"/>
              </a:solidFill>
            </a:endParaRPr>
          </a:p>
        </p:txBody>
      </p:sp>
      <p:pic>
        <p:nvPicPr>
          <p:cNvPr id="226" name="Google Shape;226;p27"/>
          <p:cNvPicPr preferRelativeResize="0"/>
          <p:nvPr/>
        </p:nvPicPr>
        <p:blipFill>
          <a:blip r:embed="rId4">
            <a:alphaModFix/>
          </a:blip>
          <a:stretch>
            <a:fillRect/>
          </a:stretch>
        </p:blipFill>
        <p:spPr>
          <a:xfrm>
            <a:off x="346425" y="0"/>
            <a:ext cx="8439291" cy="4747101"/>
          </a:xfrm>
          <a:prstGeom prst="rect">
            <a:avLst/>
          </a:prstGeom>
          <a:noFill/>
          <a:ln>
            <a:noFill/>
          </a:ln>
        </p:spPr>
      </p:pic>
      <p:sp>
        <p:nvSpPr>
          <p:cNvPr id="227" name="Google Shape;227;p27"/>
          <p:cNvSpPr/>
          <p:nvPr/>
        </p:nvSpPr>
        <p:spPr>
          <a:xfrm>
            <a:off x="551900" y="117650"/>
            <a:ext cx="1372800" cy="50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Site Map HD.png" id="228" name="Google Shape;228;p27"/>
          <p:cNvPicPr preferRelativeResize="0"/>
          <p:nvPr/>
        </p:nvPicPr>
        <p:blipFill>
          <a:blip r:embed="rId5">
            <a:alphaModFix/>
          </a:blip>
          <a:stretch>
            <a:fillRect/>
          </a:stretch>
        </p:blipFill>
        <p:spPr>
          <a:xfrm>
            <a:off x="-7609825" y="432075"/>
            <a:ext cx="6888451" cy="3244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8"/>
          <p:cNvPicPr preferRelativeResize="0"/>
          <p:nvPr/>
        </p:nvPicPr>
        <p:blipFill>
          <a:blip r:embed="rId3">
            <a:alphaModFix/>
          </a:blip>
          <a:stretch>
            <a:fillRect/>
          </a:stretch>
        </p:blipFill>
        <p:spPr>
          <a:xfrm>
            <a:off x="-2709829" y="1645700"/>
            <a:ext cx="2064150" cy="2832625"/>
          </a:xfrm>
          <a:prstGeom prst="rect">
            <a:avLst/>
          </a:prstGeom>
          <a:noFill/>
          <a:ln>
            <a:noFill/>
          </a:ln>
        </p:spPr>
      </p:pic>
      <p:sp>
        <p:nvSpPr>
          <p:cNvPr id="234" name="Google Shape;234;p28"/>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5" name="Google Shape;235;p28"/>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Structure</a:t>
            </a:r>
            <a:r>
              <a:rPr lang="en" sz="1400">
                <a:solidFill>
                  <a:schemeClr val="lt1"/>
                </a:solidFill>
              </a:rPr>
              <a:t>: Elements</a:t>
            </a:r>
            <a:endParaRPr sz="1400">
              <a:solidFill>
                <a:srgbClr val="FFFFFF"/>
              </a:solidFill>
            </a:endParaRPr>
          </a:p>
        </p:txBody>
      </p:sp>
      <p:sp>
        <p:nvSpPr>
          <p:cNvPr id="236" name="Google Shape;236;p28"/>
          <p:cNvSpPr/>
          <p:nvPr/>
        </p:nvSpPr>
        <p:spPr>
          <a:xfrm>
            <a:off x="551900" y="117650"/>
            <a:ext cx="1372800" cy="50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7" name="Google Shape;237;p28"/>
          <p:cNvPicPr preferRelativeResize="0"/>
          <p:nvPr/>
        </p:nvPicPr>
        <p:blipFill>
          <a:blip r:embed="rId4">
            <a:alphaModFix/>
          </a:blip>
          <a:stretch>
            <a:fillRect/>
          </a:stretch>
        </p:blipFill>
        <p:spPr>
          <a:xfrm>
            <a:off x="3004526" y="2205150"/>
            <a:ext cx="5642950" cy="2541950"/>
          </a:xfrm>
          <a:prstGeom prst="rect">
            <a:avLst/>
          </a:prstGeom>
          <a:noFill/>
          <a:ln>
            <a:noFill/>
          </a:ln>
        </p:spPr>
      </p:pic>
      <p:pic>
        <p:nvPicPr>
          <p:cNvPr id="238" name="Google Shape;238;p28"/>
          <p:cNvPicPr preferRelativeResize="0"/>
          <p:nvPr/>
        </p:nvPicPr>
        <p:blipFill>
          <a:blip r:embed="rId5">
            <a:alphaModFix/>
          </a:blip>
          <a:stretch>
            <a:fillRect/>
          </a:stretch>
        </p:blipFill>
        <p:spPr>
          <a:xfrm>
            <a:off x="346425" y="248478"/>
            <a:ext cx="5335676" cy="24035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242" name="Shape 242"/>
        <p:cNvGrpSpPr/>
        <p:nvPr/>
      </p:nvGrpSpPr>
      <p:grpSpPr>
        <a:xfrm>
          <a:off x="0" y="0"/>
          <a:ext cx="0" cy="0"/>
          <a:chOff x="0" y="0"/>
          <a:chExt cx="0" cy="0"/>
        </a:xfrm>
      </p:grpSpPr>
      <p:sp>
        <p:nvSpPr>
          <p:cNvPr id="243" name="Google Shape;243;p29"/>
          <p:cNvSpPr txBox="1"/>
          <p:nvPr>
            <p:ph type="title"/>
          </p:nvPr>
        </p:nvSpPr>
        <p:spPr>
          <a:xfrm>
            <a:off x="729450" y="1322450"/>
            <a:ext cx="45927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Wireframes</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0"/>
          <p:cNvPicPr preferRelativeResize="0"/>
          <p:nvPr/>
        </p:nvPicPr>
        <p:blipFill>
          <a:blip r:embed="rId3">
            <a:alphaModFix/>
          </a:blip>
          <a:stretch>
            <a:fillRect/>
          </a:stretch>
        </p:blipFill>
        <p:spPr>
          <a:xfrm>
            <a:off x="-2709829" y="1645700"/>
            <a:ext cx="2064150" cy="2832625"/>
          </a:xfrm>
          <a:prstGeom prst="rect">
            <a:avLst/>
          </a:prstGeom>
          <a:noFill/>
          <a:ln>
            <a:noFill/>
          </a:ln>
        </p:spPr>
      </p:pic>
      <p:sp>
        <p:nvSpPr>
          <p:cNvPr id="249" name="Google Shape;249;p30"/>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0" name="Google Shape;250;p30"/>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Wireframes: </a:t>
            </a:r>
            <a:r>
              <a:rPr lang="en" sz="1400">
                <a:solidFill>
                  <a:schemeClr val="lt1"/>
                </a:solidFill>
              </a:rPr>
              <a:t>Mobile</a:t>
            </a:r>
            <a:r>
              <a:rPr lang="en" sz="1400">
                <a:solidFill>
                  <a:schemeClr val="lt1"/>
                </a:solidFill>
              </a:rPr>
              <a:t> </a:t>
            </a:r>
            <a:endParaRPr sz="1400">
              <a:solidFill>
                <a:srgbClr val="FFFFFF"/>
              </a:solidFill>
            </a:endParaRPr>
          </a:p>
        </p:txBody>
      </p:sp>
      <p:sp>
        <p:nvSpPr>
          <p:cNvPr id="251" name="Google Shape;251;p30"/>
          <p:cNvSpPr/>
          <p:nvPr/>
        </p:nvSpPr>
        <p:spPr>
          <a:xfrm>
            <a:off x="551900" y="117650"/>
            <a:ext cx="1372800" cy="50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30"/>
          <p:cNvSpPr txBox="1"/>
          <p:nvPr/>
        </p:nvSpPr>
        <p:spPr>
          <a:xfrm>
            <a:off x="1176150" y="4324825"/>
            <a:ext cx="4572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rPr>
              <a:t>Refer to markdown file for further details. </a:t>
            </a:r>
            <a:endParaRPr sz="1300">
              <a:solidFill>
                <a:schemeClr val="accent1"/>
              </a:solidFill>
            </a:endParaRPr>
          </a:p>
        </p:txBody>
      </p:sp>
      <p:pic>
        <p:nvPicPr>
          <p:cNvPr id="253" name="Google Shape;253;p30"/>
          <p:cNvPicPr preferRelativeResize="0"/>
          <p:nvPr/>
        </p:nvPicPr>
        <p:blipFill>
          <a:blip r:embed="rId4">
            <a:alphaModFix/>
          </a:blip>
          <a:stretch>
            <a:fillRect/>
          </a:stretch>
        </p:blipFill>
        <p:spPr>
          <a:xfrm>
            <a:off x="1176148" y="621950"/>
            <a:ext cx="1467833" cy="3702876"/>
          </a:xfrm>
          <a:prstGeom prst="rect">
            <a:avLst/>
          </a:prstGeom>
          <a:noFill/>
          <a:ln>
            <a:noFill/>
          </a:ln>
        </p:spPr>
      </p:pic>
      <p:pic>
        <p:nvPicPr>
          <p:cNvPr id="254" name="Google Shape;254;p30"/>
          <p:cNvPicPr preferRelativeResize="0"/>
          <p:nvPr/>
        </p:nvPicPr>
        <p:blipFill>
          <a:blip r:embed="rId5">
            <a:alphaModFix/>
          </a:blip>
          <a:stretch>
            <a:fillRect/>
          </a:stretch>
        </p:blipFill>
        <p:spPr>
          <a:xfrm>
            <a:off x="2767248" y="621950"/>
            <a:ext cx="1665953" cy="3702874"/>
          </a:xfrm>
          <a:prstGeom prst="rect">
            <a:avLst/>
          </a:prstGeom>
          <a:noFill/>
          <a:ln>
            <a:noFill/>
          </a:ln>
        </p:spPr>
      </p:pic>
      <p:pic>
        <p:nvPicPr>
          <p:cNvPr id="255" name="Google Shape;255;p30"/>
          <p:cNvPicPr preferRelativeResize="0"/>
          <p:nvPr/>
        </p:nvPicPr>
        <p:blipFill>
          <a:blip r:embed="rId6">
            <a:alphaModFix/>
          </a:blip>
          <a:stretch>
            <a:fillRect/>
          </a:stretch>
        </p:blipFill>
        <p:spPr>
          <a:xfrm>
            <a:off x="4556473" y="621954"/>
            <a:ext cx="1665951" cy="3702870"/>
          </a:xfrm>
          <a:prstGeom prst="rect">
            <a:avLst/>
          </a:prstGeom>
          <a:noFill/>
          <a:ln>
            <a:noFill/>
          </a:ln>
        </p:spPr>
      </p:pic>
      <p:pic>
        <p:nvPicPr>
          <p:cNvPr id="256" name="Google Shape;256;p30"/>
          <p:cNvPicPr preferRelativeResize="0"/>
          <p:nvPr/>
        </p:nvPicPr>
        <p:blipFill>
          <a:blip r:embed="rId7">
            <a:alphaModFix/>
          </a:blip>
          <a:stretch>
            <a:fillRect/>
          </a:stretch>
        </p:blipFill>
        <p:spPr>
          <a:xfrm>
            <a:off x="6301927" y="621954"/>
            <a:ext cx="1665951" cy="37028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1"/>
          <p:cNvPicPr preferRelativeResize="0"/>
          <p:nvPr/>
        </p:nvPicPr>
        <p:blipFill>
          <a:blip r:embed="rId3">
            <a:alphaModFix/>
          </a:blip>
          <a:stretch>
            <a:fillRect/>
          </a:stretch>
        </p:blipFill>
        <p:spPr>
          <a:xfrm>
            <a:off x="-2709829" y="1645700"/>
            <a:ext cx="2064150" cy="2832625"/>
          </a:xfrm>
          <a:prstGeom prst="rect">
            <a:avLst/>
          </a:prstGeom>
          <a:noFill/>
          <a:ln>
            <a:noFill/>
          </a:ln>
        </p:spPr>
      </p:pic>
      <p:sp>
        <p:nvSpPr>
          <p:cNvPr id="262" name="Google Shape;262;p31"/>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63" name="Google Shape;263;p31"/>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Wireframes: Desktop</a:t>
            </a:r>
            <a:endParaRPr sz="1400">
              <a:solidFill>
                <a:schemeClr val="lt1"/>
              </a:solidFill>
            </a:endParaRPr>
          </a:p>
        </p:txBody>
      </p:sp>
      <p:sp>
        <p:nvSpPr>
          <p:cNvPr id="264" name="Google Shape;264;p31"/>
          <p:cNvSpPr/>
          <p:nvPr/>
        </p:nvSpPr>
        <p:spPr>
          <a:xfrm>
            <a:off x="551900" y="117650"/>
            <a:ext cx="1372800" cy="50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5" name="Google Shape;265;p31"/>
          <p:cNvPicPr preferRelativeResize="0"/>
          <p:nvPr/>
        </p:nvPicPr>
        <p:blipFill>
          <a:blip r:embed="rId4">
            <a:alphaModFix/>
          </a:blip>
          <a:stretch>
            <a:fillRect/>
          </a:stretch>
        </p:blipFill>
        <p:spPr>
          <a:xfrm>
            <a:off x="1176138" y="504475"/>
            <a:ext cx="6791736" cy="3820352"/>
          </a:xfrm>
          <a:prstGeom prst="rect">
            <a:avLst/>
          </a:prstGeom>
          <a:noFill/>
          <a:ln>
            <a:noFill/>
          </a:ln>
        </p:spPr>
      </p:pic>
      <p:sp>
        <p:nvSpPr>
          <p:cNvPr id="266" name="Google Shape;266;p31"/>
          <p:cNvSpPr txBox="1"/>
          <p:nvPr/>
        </p:nvSpPr>
        <p:spPr>
          <a:xfrm>
            <a:off x="1176150" y="4324825"/>
            <a:ext cx="4572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rPr>
              <a:t>Refer to markdown file for further details. </a:t>
            </a:r>
            <a:endParaRPr sz="13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2"/>
          <p:cNvPicPr preferRelativeResize="0"/>
          <p:nvPr/>
        </p:nvPicPr>
        <p:blipFill>
          <a:blip r:embed="rId3">
            <a:alphaModFix/>
          </a:blip>
          <a:stretch>
            <a:fillRect/>
          </a:stretch>
        </p:blipFill>
        <p:spPr>
          <a:xfrm>
            <a:off x="-2709829" y="1645700"/>
            <a:ext cx="2064150" cy="2832625"/>
          </a:xfrm>
          <a:prstGeom prst="rect">
            <a:avLst/>
          </a:prstGeom>
          <a:noFill/>
          <a:ln>
            <a:noFill/>
          </a:ln>
        </p:spPr>
      </p:pic>
      <p:sp>
        <p:nvSpPr>
          <p:cNvPr id="272" name="Google Shape;272;p32"/>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73" name="Google Shape;273;p32"/>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Wireframes: Desktop</a:t>
            </a:r>
            <a:endParaRPr sz="1400">
              <a:solidFill>
                <a:schemeClr val="lt1"/>
              </a:solidFill>
            </a:endParaRPr>
          </a:p>
        </p:txBody>
      </p:sp>
      <p:sp>
        <p:nvSpPr>
          <p:cNvPr id="274" name="Google Shape;274;p32"/>
          <p:cNvSpPr/>
          <p:nvPr/>
        </p:nvSpPr>
        <p:spPr>
          <a:xfrm>
            <a:off x="551900" y="270050"/>
            <a:ext cx="1372800" cy="50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2"/>
          <p:cNvSpPr txBox="1"/>
          <p:nvPr/>
        </p:nvSpPr>
        <p:spPr>
          <a:xfrm>
            <a:off x="4088925" y="1232500"/>
            <a:ext cx="4572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rPr>
              <a:t>Refer to markdown file for further details. </a:t>
            </a:r>
            <a:endParaRPr sz="1300">
              <a:solidFill>
                <a:schemeClr val="accent1"/>
              </a:solidFill>
            </a:endParaRPr>
          </a:p>
        </p:txBody>
      </p:sp>
      <p:pic>
        <p:nvPicPr>
          <p:cNvPr id="276" name="Google Shape;276;p32"/>
          <p:cNvPicPr preferRelativeResize="0"/>
          <p:nvPr/>
        </p:nvPicPr>
        <p:blipFill>
          <a:blip r:embed="rId4">
            <a:alphaModFix/>
          </a:blip>
          <a:stretch>
            <a:fillRect/>
          </a:stretch>
        </p:blipFill>
        <p:spPr>
          <a:xfrm>
            <a:off x="129891" y="152394"/>
            <a:ext cx="3787802" cy="2130644"/>
          </a:xfrm>
          <a:prstGeom prst="rect">
            <a:avLst/>
          </a:prstGeom>
          <a:noFill/>
          <a:ln>
            <a:noFill/>
          </a:ln>
        </p:spPr>
      </p:pic>
      <p:pic>
        <p:nvPicPr>
          <p:cNvPr id="277" name="Google Shape;277;p32"/>
          <p:cNvPicPr preferRelativeResize="0"/>
          <p:nvPr/>
        </p:nvPicPr>
        <p:blipFill>
          <a:blip r:embed="rId5">
            <a:alphaModFix/>
          </a:blip>
          <a:stretch>
            <a:fillRect/>
          </a:stretch>
        </p:blipFill>
        <p:spPr>
          <a:xfrm>
            <a:off x="129912" y="2459190"/>
            <a:ext cx="3787802" cy="2121411"/>
          </a:xfrm>
          <a:prstGeom prst="rect">
            <a:avLst/>
          </a:prstGeom>
          <a:noFill/>
          <a:ln>
            <a:noFill/>
          </a:ln>
        </p:spPr>
      </p:pic>
      <p:pic>
        <p:nvPicPr>
          <p:cNvPr id="278" name="Google Shape;278;p32"/>
          <p:cNvPicPr preferRelativeResize="0"/>
          <p:nvPr/>
        </p:nvPicPr>
        <p:blipFill>
          <a:blip r:embed="rId6">
            <a:alphaModFix/>
          </a:blip>
          <a:stretch>
            <a:fillRect/>
          </a:stretch>
        </p:blipFill>
        <p:spPr>
          <a:xfrm>
            <a:off x="6563190" y="1780195"/>
            <a:ext cx="2303084" cy="1295484"/>
          </a:xfrm>
          <a:prstGeom prst="rect">
            <a:avLst/>
          </a:prstGeom>
          <a:noFill/>
          <a:ln>
            <a:noFill/>
          </a:ln>
        </p:spPr>
      </p:pic>
      <p:pic>
        <p:nvPicPr>
          <p:cNvPr id="279" name="Google Shape;279;p32"/>
          <p:cNvPicPr preferRelativeResize="0"/>
          <p:nvPr/>
        </p:nvPicPr>
        <p:blipFill>
          <a:blip r:embed="rId7">
            <a:alphaModFix/>
          </a:blip>
          <a:stretch>
            <a:fillRect/>
          </a:stretch>
        </p:blipFill>
        <p:spPr>
          <a:xfrm>
            <a:off x="4088925" y="1780196"/>
            <a:ext cx="2303084" cy="1295484"/>
          </a:xfrm>
          <a:prstGeom prst="rect">
            <a:avLst/>
          </a:prstGeom>
          <a:noFill/>
          <a:ln>
            <a:noFill/>
          </a:ln>
        </p:spPr>
      </p:pic>
      <p:pic>
        <p:nvPicPr>
          <p:cNvPr id="280" name="Google Shape;280;p32"/>
          <p:cNvPicPr preferRelativeResize="0"/>
          <p:nvPr/>
        </p:nvPicPr>
        <p:blipFill>
          <a:blip r:embed="rId8">
            <a:alphaModFix/>
          </a:blip>
          <a:stretch>
            <a:fillRect/>
          </a:stretch>
        </p:blipFill>
        <p:spPr>
          <a:xfrm>
            <a:off x="4088915" y="3238486"/>
            <a:ext cx="2303084" cy="1295484"/>
          </a:xfrm>
          <a:prstGeom prst="rect">
            <a:avLst/>
          </a:prstGeom>
          <a:noFill/>
          <a:ln>
            <a:noFill/>
          </a:ln>
        </p:spPr>
      </p:pic>
      <p:pic>
        <p:nvPicPr>
          <p:cNvPr id="281" name="Google Shape;281;p32"/>
          <p:cNvPicPr preferRelativeResize="0"/>
          <p:nvPr/>
        </p:nvPicPr>
        <p:blipFill>
          <a:blip r:embed="rId9">
            <a:alphaModFix/>
          </a:blip>
          <a:stretch>
            <a:fillRect/>
          </a:stretch>
        </p:blipFill>
        <p:spPr>
          <a:xfrm>
            <a:off x="6563190" y="3238485"/>
            <a:ext cx="2303084" cy="12954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285" name="Shape 285"/>
        <p:cNvGrpSpPr/>
        <p:nvPr/>
      </p:nvGrpSpPr>
      <p:grpSpPr>
        <a:xfrm>
          <a:off x="0" y="0"/>
          <a:ext cx="0" cy="0"/>
          <a:chOff x="0" y="0"/>
          <a:chExt cx="0" cy="0"/>
        </a:xfrm>
      </p:grpSpPr>
      <p:sp>
        <p:nvSpPr>
          <p:cNvPr id="286" name="Google Shape;286;p33"/>
          <p:cNvSpPr txBox="1"/>
          <p:nvPr>
            <p:ph type="title"/>
          </p:nvPr>
        </p:nvSpPr>
        <p:spPr>
          <a:xfrm>
            <a:off x="729450" y="1322450"/>
            <a:ext cx="45927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Deployed Site</a:t>
            </a:r>
            <a:endParaRPr/>
          </a:p>
          <a:p>
            <a:pPr indent="0" lvl="0" marL="0" rtl="0" algn="l">
              <a:spcBef>
                <a:spcPts val="0"/>
              </a:spcBef>
              <a:spcAft>
                <a:spcPts val="0"/>
              </a:spcAft>
              <a:buNone/>
            </a:pPr>
            <a:r>
              <a:t/>
            </a:r>
            <a:endParaRPr/>
          </a:p>
        </p:txBody>
      </p:sp>
      <p:pic>
        <p:nvPicPr>
          <p:cNvPr descr="Open Chromebook laptop computer" id="287" name="Google Shape;287;p33"/>
          <p:cNvPicPr preferRelativeResize="0"/>
          <p:nvPr/>
        </p:nvPicPr>
        <p:blipFill rotWithShape="1">
          <a:blip r:embed="rId3">
            <a:alphaModFix/>
          </a:blip>
          <a:srcRect b="0" l="0" r="3344" t="0"/>
          <a:stretch/>
        </p:blipFill>
        <p:spPr>
          <a:xfrm>
            <a:off x="4606900" y="1935700"/>
            <a:ext cx="4537098" cy="2822399"/>
          </a:xfrm>
          <a:prstGeom prst="rect">
            <a:avLst/>
          </a:prstGeom>
          <a:noFill/>
          <a:ln>
            <a:noFill/>
          </a:ln>
        </p:spPr>
      </p:pic>
      <p:pic>
        <p:nvPicPr>
          <p:cNvPr id="288" name="Google Shape;288;p33"/>
          <p:cNvPicPr preferRelativeResize="0"/>
          <p:nvPr/>
        </p:nvPicPr>
        <p:blipFill>
          <a:blip r:embed="rId4">
            <a:alphaModFix/>
          </a:blip>
          <a:stretch>
            <a:fillRect/>
          </a:stretch>
        </p:blipFill>
        <p:spPr>
          <a:xfrm>
            <a:off x="5108257" y="2191800"/>
            <a:ext cx="3534382" cy="1988101"/>
          </a:xfrm>
          <a:prstGeom prst="rect">
            <a:avLst/>
          </a:prstGeom>
          <a:noFill/>
          <a:ln>
            <a:noFill/>
          </a:ln>
        </p:spPr>
      </p:pic>
      <p:pic>
        <p:nvPicPr>
          <p:cNvPr descr="Portrait-oriented black smaptphone" id="289" name="Google Shape;289;p33"/>
          <p:cNvPicPr preferRelativeResize="0"/>
          <p:nvPr/>
        </p:nvPicPr>
        <p:blipFill rotWithShape="1">
          <a:blip r:embed="rId5">
            <a:alphaModFix/>
          </a:blip>
          <a:srcRect b="0" l="0" r="19980" t="0"/>
          <a:stretch/>
        </p:blipFill>
        <p:spPr>
          <a:xfrm>
            <a:off x="8220926" y="2685700"/>
            <a:ext cx="923075" cy="2265601"/>
          </a:xfrm>
          <a:prstGeom prst="rect">
            <a:avLst/>
          </a:prstGeom>
          <a:noFill/>
          <a:ln>
            <a:noFill/>
          </a:ln>
          <a:effectLst>
            <a:reflection blurRad="0" dir="0" dist="0" endA="0" endPos="4000" fadeDir="5400012" kx="0" rotWithShape="0" algn="bl" stA="20000" stPos="0" sy="-100000" ky="0"/>
          </a:effectLst>
        </p:spPr>
      </p:pic>
      <p:pic>
        <p:nvPicPr>
          <p:cNvPr descr="Mobile View" id="290" name="Google Shape;290;p33"/>
          <p:cNvPicPr preferRelativeResize="0"/>
          <p:nvPr/>
        </p:nvPicPr>
        <p:blipFill rotWithShape="1">
          <a:blip r:embed="rId6">
            <a:alphaModFix/>
          </a:blip>
          <a:srcRect b="16352" l="-384" r="23473" t="0"/>
          <a:stretch/>
        </p:blipFill>
        <p:spPr>
          <a:xfrm>
            <a:off x="8271300" y="2873525"/>
            <a:ext cx="872700" cy="1837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116" name="Shape 116"/>
        <p:cNvGrpSpPr/>
        <p:nvPr/>
      </p:nvGrpSpPr>
      <p:grpSpPr>
        <a:xfrm>
          <a:off x="0" y="0"/>
          <a:ext cx="0" cy="0"/>
          <a:chOff x="0" y="0"/>
          <a:chExt cx="0" cy="0"/>
        </a:xfrm>
      </p:grpSpPr>
      <p:sp>
        <p:nvSpPr>
          <p:cNvPr id="117" name="Google Shape;117;p16"/>
          <p:cNvSpPr txBox="1"/>
          <p:nvPr>
            <p:ph type="title"/>
          </p:nvPr>
        </p:nvSpPr>
        <p:spPr>
          <a:xfrm>
            <a:off x="729450" y="1322450"/>
            <a:ext cx="28599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118" name="Google Shape;118;p16"/>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i="1" lang="en" sz="1600" u="sng">
                <a:solidFill>
                  <a:schemeClr val="lt1"/>
                </a:solidFill>
              </a:rPr>
              <a:t>Project Outline </a:t>
            </a:r>
            <a:endParaRPr i="1" sz="1600" u="sng">
              <a:solidFill>
                <a:schemeClr val="lt1"/>
              </a:solidFill>
            </a:endParaRPr>
          </a:p>
          <a:p>
            <a:pPr indent="0" lvl="0" marL="0" rtl="0" algn="l">
              <a:lnSpc>
                <a:spcPct val="80000"/>
              </a:lnSpc>
              <a:spcBef>
                <a:spcPts val="0"/>
              </a:spcBef>
              <a:spcAft>
                <a:spcPts val="0"/>
              </a:spcAft>
              <a:buNone/>
            </a:pPr>
            <a:r>
              <a:t/>
            </a:r>
            <a:endParaRPr i="1" sz="1600" u="sng">
              <a:solidFill>
                <a:schemeClr val="lt1"/>
              </a:solidFill>
            </a:endParaRPr>
          </a:p>
          <a:p>
            <a:pPr indent="0" lvl="0" marL="0" rtl="0" algn="l">
              <a:lnSpc>
                <a:spcPct val="80000"/>
              </a:lnSpc>
              <a:spcBef>
                <a:spcPts val="0"/>
              </a:spcBef>
              <a:spcAft>
                <a:spcPts val="0"/>
              </a:spcAft>
              <a:buNone/>
            </a:pPr>
            <a:r>
              <a:rPr i="1" lang="en" sz="1600" u="sng">
                <a:solidFill>
                  <a:schemeClr val="lt1"/>
                </a:solidFill>
              </a:rPr>
              <a:t>Design Process</a:t>
            </a:r>
            <a:endParaRPr i="1" sz="1600" u="sng">
              <a:solidFill>
                <a:schemeClr val="lt1"/>
              </a:solidFill>
            </a:endParaRPr>
          </a:p>
          <a:p>
            <a:pPr indent="0" lvl="0" marL="0" rtl="0" algn="l">
              <a:lnSpc>
                <a:spcPct val="80000"/>
              </a:lnSpc>
              <a:spcBef>
                <a:spcPts val="0"/>
              </a:spcBef>
              <a:spcAft>
                <a:spcPts val="0"/>
              </a:spcAft>
              <a:buNone/>
            </a:pPr>
            <a:r>
              <a:t/>
            </a:r>
            <a:endParaRPr i="1" sz="1600" u="sng">
              <a:solidFill>
                <a:schemeClr val="lt1"/>
              </a:solidFill>
            </a:endParaRPr>
          </a:p>
          <a:p>
            <a:pPr indent="0" lvl="0" marL="0" rtl="0" algn="l">
              <a:lnSpc>
                <a:spcPct val="80000"/>
              </a:lnSpc>
              <a:spcBef>
                <a:spcPts val="0"/>
              </a:spcBef>
              <a:spcAft>
                <a:spcPts val="0"/>
              </a:spcAft>
              <a:buNone/>
            </a:pPr>
            <a:r>
              <a:rPr i="1" lang="en" sz="1600" u="sng">
                <a:solidFill>
                  <a:schemeClr val="lt1"/>
                </a:solidFill>
              </a:rPr>
              <a:t>Structure</a:t>
            </a:r>
            <a:endParaRPr i="1" sz="1600" u="sng">
              <a:solidFill>
                <a:schemeClr val="lt1"/>
              </a:solidFill>
            </a:endParaRPr>
          </a:p>
          <a:p>
            <a:pPr indent="0" lvl="0" marL="0" rtl="0" algn="l">
              <a:lnSpc>
                <a:spcPct val="80000"/>
              </a:lnSpc>
              <a:spcBef>
                <a:spcPts val="0"/>
              </a:spcBef>
              <a:spcAft>
                <a:spcPts val="0"/>
              </a:spcAft>
              <a:buNone/>
            </a:pPr>
            <a:r>
              <a:t/>
            </a:r>
            <a:endParaRPr i="1" sz="1600" u="sng">
              <a:solidFill>
                <a:schemeClr val="lt1"/>
              </a:solidFill>
            </a:endParaRPr>
          </a:p>
          <a:p>
            <a:pPr indent="0" lvl="0" marL="0" rtl="0" algn="l">
              <a:lnSpc>
                <a:spcPct val="80000"/>
              </a:lnSpc>
              <a:spcBef>
                <a:spcPts val="0"/>
              </a:spcBef>
              <a:spcAft>
                <a:spcPts val="0"/>
              </a:spcAft>
              <a:buNone/>
            </a:pPr>
            <a:r>
              <a:rPr i="1" lang="en" sz="1600" u="sng">
                <a:solidFill>
                  <a:schemeClr val="lt1"/>
                </a:solidFill>
              </a:rPr>
              <a:t>Wireframes</a:t>
            </a:r>
            <a:endParaRPr i="1" sz="1600" u="sng">
              <a:solidFill>
                <a:schemeClr val="lt1"/>
              </a:solidFill>
            </a:endParaRPr>
          </a:p>
          <a:p>
            <a:pPr indent="0" lvl="0" marL="0" rtl="0" algn="l">
              <a:lnSpc>
                <a:spcPct val="80000"/>
              </a:lnSpc>
              <a:spcBef>
                <a:spcPts val="0"/>
              </a:spcBef>
              <a:spcAft>
                <a:spcPts val="0"/>
              </a:spcAft>
              <a:buNone/>
            </a:pPr>
            <a:r>
              <a:t/>
            </a:r>
            <a:endParaRPr i="1" sz="1600" u="sng">
              <a:solidFill>
                <a:schemeClr val="lt1"/>
              </a:solidFill>
            </a:endParaRPr>
          </a:p>
          <a:p>
            <a:pPr indent="0" lvl="0" marL="0" rtl="0" algn="l">
              <a:lnSpc>
                <a:spcPct val="80000"/>
              </a:lnSpc>
              <a:spcBef>
                <a:spcPts val="0"/>
              </a:spcBef>
              <a:spcAft>
                <a:spcPts val="0"/>
              </a:spcAft>
              <a:buNone/>
            </a:pPr>
            <a:r>
              <a:rPr i="1" lang="en" sz="1600" u="sng">
                <a:solidFill>
                  <a:schemeClr val="lt1"/>
                </a:solidFill>
              </a:rPr>
              <a:t>Deployed Site</a:t>
            </a:r>
            <a:endParaRPr i="1" sz="1600" u="sng">
              <a:solidFill>
                <a:schemeClr val="lt1"/>
              </a:solidFill>
            </a:endParaRPr>
          </a:p>
          <a:p>
            <a:pPr indent="0" lvl="0" marL="0" rtl="0" algn="l">
              <a:lnSpc>
                <a:spcPct val="80000"/>
              </a:lnSpc>
              <a:spcBef>
                <a:spcPts val="0"/>
              </a:spcBef>
              <a:spcAft>
                <a:spcPts val="0"/>
              </a:spcAft>
              <a:buNone/>
            </a:pPr>
            <a:r>
              <a:t/>
            </a:r>
            <a:endParaRPr i="1" sz="1600" u="sng">
              <a:solidFill>
                <a:schemeClr val="lt1"/>
              </a:solidFill>
            </a:endParaRPr>
          </a:p>
          <a:p>
            <a:pPr indent="0" lvl="0" marL="0" rtl="0" algn="l">
              <a:lnSpc>
                <a:spcPct val="80000"/>
              </a:lnSpc>
              <a:spcBef>
                <a:spcPts val="0"/>
              </a:spcBef>
              <a:spcAft>
                <a:spcPts val="0"/>
              </a:spcAft>
              <a:buNone/>
            </a:pPr>
            <a:r>
              <a:rPr i="1" lang="en" sz="1600" u="sng">
                <a:solidFill>
                  <a:schemeClr val="lt1"/>
                </a:solidFill>
              </a:rPr>
              <a:t>Conclusion</a:t>
            </a:r>
            <a:endParaRPr i="1" sz="100" u="sng">
              <a:solidFill>
                <a:srgbClr val="FFFFFF"/>
              </a:solidFill>
            </a:endParaRPr>
          </a:p>
          <a:p>
            <a:pPr indent="0" lvl="0" marL="0" rtl="0" algn="l">
              <a:lnSpc>
                <a:spcPct val="95000"/>
              </a:lnSpc>
              <a:spcBef>
                <a:spcPts val="0"/>
              </a:spcBef>
              <a:spcAft>
                <a:spcPts val="12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 name="Shape 294"/>
        <p:cNvGrpSpPr/>
        <p:nvPr/>
      </p:nvGrpSpPr>
      <p:grpSpPr>
        <a:xfrm>
          <a:off x="0" y="0"/>
          <a:ext cx="0" cy="0"/>
          <a:chOff x="0" y="0"/>
          <a:chExt cx="0" cy="0"/>
        </a:xfrm>
      </p:grpSpPr>
      <p:pic>
        <p:nvPicPr>
          <p:cNvPr descr="Components" id="295" name="Google Shape;295;p34"/>
          <p:cNvPicPr preferRelativeResize="0"/>
          <p:nvPr/>
        </p:nvPicPr>
        <p:blipFill rotWithShape="1">
          <a:blip r:embed="rId3">
            <a:alphaModFix/>
          </a:blip>
          <a:srcRect b="0" l="0" r="0" t="0"/>
          <a:stretch/>
        </p:blipFill>
        <p:spPr>
          <a:xfrm>
            <a:off x="1610463" y="198200"/>
            <a:ext cx="5923067" cy="4442300"/>
          </a:xfrm>
          <a:prstGeom prst="rect">
            <a:avLst/>
          </a:prstGeom>
          <a:noFill/>
          <a:ln>
            <a:noFill/>
          </a:ln>
        </p:spPr>
      </p:pic>
      <p:grpSp>
        <p:nvGrpSpPr>
          <p:cNvPr id="296" name="Google Shape;296;p34"/>
          <p:cNvGrpSpPr/>
          <p:nvPr/>
        </p:nvGrpSpPr>
        <p:grpSpPr>
          <a:xfrm>
            <a:off x="5690200" y="933250"/>
            <a:ext cx="3132300" cy="525000"/>
            <a:chOff x="5330350" y="2313675"/>
            <a:chExt cx="3132300" cy="525000"/>
          </a:xfrm>
        </p:grpSpPr>
        <p:sp>
          <p:nvSpPr>
            <p:cNvPr id="297" name="Google Shape;297;p34"/>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txBox="1"/>
            <p:nvPr/>
          </p:nvSpPr>
          <p:spPr>
            <a:xfrm>
              <a:off x="6278925" y="2387571"/>
              <a:ext cx="2097000" cy="3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200">
                  <a:solidFill>
                    <a:srgbClr val="FFFFFF"/>
                  </a:solidFill>
                  <a:latin typeface="Lato"/>
                  <a:ea typeface="Lato"/>
                  <a:cs typeface="Lato"/>
                  <a:sym typeface="Lato"/>
                </a:rPr>
                <a:t>Call out key parts of the UI</a:t>
              </a:r>
              <a:endParaRPr sz="1200">
                <a:solidFill>
                  <a:srgbClr val="FFFFFF"/>
                </a:solidFill>
                <a:latin typeface="Lato"/>
                <a:ea typeface="Lato"/>
                <a:cs typeface="Lato"/>
                <a:sym typeface="Lato"/>
              </a:endParaRPr>
            </a:p>
          </p:txBody>
        </p:sp>
        <p:cxnSp>
          <p:nvCxnSpPr>
            <p:cNvPr id="299" name="Google Shape;299;p34"/>
            <p:cNvCxnSpPr/>
            <p:nvPr/>
          </p:nvCxnSpPr>
          <p:spPr>
            <a:xfrm>
              <a:off x="5330350" y="2578675"/>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300" name="Google Shape;300;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01" name="Google Shape;301;p34"/>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rgbClr val="FFFFFF"/>
                </a:solidFill>
              </a:rPr>
              <a:t>Component Browser</a:t>
            </a:r>
            <a:endParaRPr sz="1400">
              <a:solidFill>
                <a:srgbClr val="FFFFFF"/>
              </a:solidFill>
            </a:endParaRPr>
          </a:p>
        </p:txBody>
      </p:sp>
      <p:grpSp>
        <p:nvGrpSpPr>
          <p:cNvPr id="302" name="Google Shape;302;p34"/>
          <p:cNvGrpSpPr/>
          <p:nvPr/>
        </p:nvGrpSpPr>
        <p:grpSpPr>
          <a:xfrm>
            <a:off x="5601002" y="4819350"/>
            <a:ext cx="3695398" cy="274500"/>
            <a:chOff x="3722577" y="4819350"/>
            <a:chExt cx="3695398" cy="274500"/>
          </a:xfrm>
        </p:grpSpPr>
        <p:sp>
          <p:nvSpPr>
            <p:cNvPr id="303" name="Google Shape;303;p34"/>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304" name="Google Shape;304;p34"/>
            <p:cNvPicPr preferRelativeResize="0"/>
            <p:nvPr/>
          </p:nvPicPr>
          <p:blipFill rotWithShape="1">
            <a:blip r:embed="rId4">
              <a:alphaModFix/>
            </a:blip>
            <a:srcRect b="0" l="0" r="0" t="0"/>
            <a:stretch/>
          </p:blipFill>
          <p:spPr>
            <a:xfrm>
              <a:off x="3761069" y="4882185"/>
              <a:ext cx="128438" cy="128438"/>
            </a:xfrm>
            <a:prstGeom prst="rect">
              <a:avLst/>
            </a:prstGeom>
            <a:noFill/>
            <a:ln>
              <a:noFill/>
            </a:ln>
          </p:spPr>
        </p:pic>
        <p:sp>
          <p:nvSpPr>
            <p:cNvPr id="305" name="Google Shape;305;p34"/>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Balsamiq Tip   |   </a:t>
              </a:r>
              <a:r>
                <a:rPr lang="en" sz="800">
                  <a:solidFill>
                    <a:srgbClr val="FFFFFF"/>
                  </a:solidFill>
                  <a:latin typeface="Lato"/>
                  <a:ea typeface="Lato"/>
                  <a:cs typeface="Lato"/>
                  <a:sym typeface="Lato"/>
                </a:rPr>
                <a:t>Use the Balsamiq add-on to make your own wireframe.</a:t>
              </a:r>
              <a:endParaRPr>
                <a:solidFill>
                  <a:srgbClr val="FFFFFF"/>
                </a:solidFill>
                <a:latin typeface="Lato"/>
                <a:ea typeface="Lato"/>
                <a:cs typeface="Lato"/>
                <a:sym typeface="La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pic>
        <p:nvPicPr>
          <p:cNvPr descr="Mobile View" id="310" name="Google Shape;310;p35"/>
          <p:cNvPicPr preferRelativeResize="0"/>
          <p:nvPr/>
        </p:nvPicPr>
        <p:blipFill rotWithShape="1">
          <a:blip r:embed="rId3">
            <a:alphaModFix/>
          </a:blip>
          <a:srcRect b="0" l="0" r="0" t="0"/>
          <a:stretch/>
        </p:blipFill>
        <p:spPr>
          <a:xfrm>
            <a:off x="3424213" y="197100"/>
            <a:ext cx="2295581" cy="4444499"/>
          </a:xfrm>
          <a:prstGeom prst="rect">
            <a:avLst/>
          </a:prstGeom>
          <a:noFill/>
          <a:ln>
            <a:noFill/>
          </a:ln>
        </p:spPr>
      </p:pic>
      <p:grpSp>
        <p:nvGrpSpPr>
          <p:cNvPr id="311" name="Google Shape;311;p35"/>
          <p:cNvGrpSpPr/>
          <p:nvPr/>
        </p:nvGrpSpPr>
        <p:grpSpPr>
          <a:xfrm>
            <a:off x="5156800" y="2381050"/>
            <a:ext cx="3132325" cy="566100"/>
            <a:chOff x="5330350" y="2313675"/>
            <a:chExt cx="3132325" cy="566100"/>
          </a:xfrm>
        </p:grpSpPr>
        <p:sp>
          <p:nvSpPr>
            <p:cNvPr id="312" name="Google Shape;312;p35"/>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txBox="1"/>
            <p:nvPr/>
          </p:nvSpPr>
          <p:spPr>
            <a:xfrm>
              <a:off x="6225275" y="2313675"/>
              <a:ext cx="2237400" cy="5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Articulate your design decisions by adding justifications</a:t>
              </a:r>
              <a:endParaRPr sz="1100">
                <a:solidFill>
                  <a:srgbClr val="FFFFFF"/>
                </a:solidFill>
                <a:latin typeface="Lato"/>
                <a:ea typeface="Lato"/>
                <a:cs typeface="Lato"/>
                <a:sym typeface="Lato"/>
              </a:endParaRPr>
            </a:p>
          </p:txBody>
        </p:sp>
        <p:cxnSp>
          <p:nvCxnSpPr>
            <p:cNvPr id="314" name="Google Shape;314;p35"/>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med" w="med" type="none"/>
            </a:ln>
          </p:spPr>
        </p:cxnSp>
      </p:grpSp>
      <p:sp>
        <p:nvSpPr>
          <p:cNvPr id="315" name="Google Shape;315;p35"/>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6" name="Google Shape;316;p35"/>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Component Detail (Mobile)</a:t>
            </a:r>
            <a:endParaRPr sz="14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p3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Component Detail" id="322" name="Google Shape;322;p36"/>
          <p:cNvPicPr preferRelativeResize="0"/>
          <p:nvPr/>
        </p:nvPicPr>
        <p:blipFill rotWithShape="1">
          <a:blip r:embed="rId3">
            <a:alphaModFix/>
          </a:blip>
          <a:srcRect b="0" l="0" r="0" t="0"/>
          <a:stretch/>
        </p:blipFill>
        <p:spPr>
          <a:xfrm>
            <a:off x="1609000" y="197100"/>
            <a:ext cx="5926001" cy="4444675"/>
          </a:xfrm>
          <a:prstGeom prst="rect">
            <a:avLst/>
          </a:prstGeom>
          <a:noFill/>
          <a:ln>
            <a:noFill/>
          </a:ln>
        </p:spPr>
      </p:pic>
      <p:sp>
        <p:nvSpPr>
          <p:cNvPr id="323" name="Google Shape;323;p36"/>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Component Detail</a:t>
            </a:r>
            <a:endParaRPr sz="14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37"/>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29" name="Google Shape;329;p37"/>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Contacts</a:t>
            </a:r>
            <a:endParaRPr sz="1400">
              <a:solidFill>
                <a:srgbClr val="FFFFFF"/>
              </a:solidFill>
            </a:endParaRPr>
          </a:p>
        </p:txBody>
      </p:sp>
      <p:pic>
        <p:nvPicPr>
          <p:cNvPr descr="Contacts" id="330" name="Google Shape;330;p37"/>
          <p:cNvPicPr preferRelativeResize="0"/>
          <p:nvPr/>
        </p:nvPicPr>
        <p:blipFill rotWithShape="1">
          <a:blip r:embed="rId3">
            <a:alphaModFix/>
          </a:blip>
          <a:srcRect b="0" l="0" r="0" t="0"/>
          <a:stretch/>
        </p:blipFill>
        <p:spPr>
          <a:xfrm>
            <a:off x="1593475" y="180675"/>
            <a:ext cx="5957025" cy="4444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pic>
        <p:nvPicPr>
          <p:cNvPr descr="Mobile View" id="335" name="Google Shape;335;p38"/>
          <p:cNvPicPr preferRelativeResize="0"/>
          <p:nvPr/>
        </p:nvPicPr>
        <p:blipFill rotWithShape="1">
          <a:blip r:embed="rId3">
            <a:alphaModFix/>
          </a:blip>
          <a:srcRect b="0" l="0" r="0" t="0"/>
          <a:stretch/>
        </p:blipFill>
        <p:spPr>
          <a:xfrm>
            <a:off x="3424200" y="197100"/>
            <a:ext cx="2295581" cy="4444499"/>
          </a:xfrm>
          <a:prstGeom prst="rect">
            <a:avLst/>
          </a:prstGeom>
          <a:noFill/>
          <a:ln>
            <a:noFill/>
          </a:ln>
        </p:spPr>
      </p:pic>
      <p:sp>
        <p:nvSpPr>
          <p:cNvPr id="336" name="Google Shape;336;p38"/>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7" name="Google Shape;337;p38"/>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Contacts (Mobile)</a:t>
            </a:r>
            <a:endParaRPr sz="14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9"/>
          <p:cNvPicPr preferRelativeResize="0"/>
          <p:nvPr/>
        </p:nvPicPr>
        <p:blipFill>
          <a:blip r:embed="rId3">
            <a:alphaModFix/>
          </a:blip>
          <a:stretch>
            <a:fillRect/>
          </a:stretch>
        </p:blipFill>
        <p:spPr>
          <a:xfrm>
            <a:off x="-2709829" y="1645700"/>
            <a:ext cx="2064150" cy="2832625"/>
          </a:xfrm>
          <a:prstGeom prst="rect">
            <a:avLst/>
          </a:prstGeom>
          <a:noFill/>
          <a:ln>
            <a:noFill/>
          </a:ln>
        </p:spPr>
      </p:pic>
      <p:sp>
        <p:nvSpPr>
          <p:cNvPr id="343" name="Google Shape;343;p39"/>
          <p:cNvSpPr txBox="1"/>
          <p:nvPr>
            <p:ph idx="4294967295" type="body"/>
          </p:nvPr>
        </p:nvSpPr>
        <p:spPr>
          <a:xfrm>
            <a:off x="974975" y="3317725"/>
            <a:ext cx="7055400" cy="1151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600">
                <a:solidFill>
                  <a:schemeClr val="accent5"/>
                </a:solidFill>
              </a:rPr>
              <a:t>Animations</a:t>
            </a:r>
            <a:r>
              <a:rPr b="1" lang="en" sz="1600">
                <a:solidFill>
                  <a:schemeClr val="accent5"/>
                </a:solidFill>
              </a:rPr>
              <a:t> </a:t>
            </a:r>
            <a:endParaRPr b="1" sz="1600">
              <a:solidFill>
                <a:schemeClr val="dk1"/>
              </a:solidFill>
            </a:endParaRPr>
          </a:p>
          <a:p>
            <a:pPr indent="0" lvl="0" marL="0" rtl="0" algn="l">
              <a:spcBef>
                <a:spcPts val="1000"/>
              </a:spcBef>
              <a:spcAft>
                <a:spcPts val="1200"/>
              </a:spcAft>
              <a:buNone/>
            </a:pPr>
            <a:r>
              <a:rPr lang="en"/>
              <a:t>Logo was created for the site for additional interest. This was also made a link to allow the viewer to go back to the home screen. Bounce animation was used for the logo. The animation occurs when the users mouse hovers over the logo. </a:t>
            </a:r>
            <a:endParaRPr/>
          </a:p>
        </p:txBody>
      </p:sp>
      <p:sp>
        <p:nvSpPr>
          <p:cNvPr id="344" name="Google Shape;344;p39"/>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45" name="Google Shape;345;p39"/>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Styling Elements: Animations </a:t>
            </a:r>
            <a:endParaRPr sz="1400">
              <a:solidFill>
                <a:srgbClr val="FFFFFF"/>
              </a:solidFill>
            </a:endParaRPr>
          </a:p>
        </p:txBody>
      </p:sp>
      <p:pic>
        <p:nvPicPr>
          <p:cNvPr id="346" name="Google Shape;346;p39"/>
          <p:cNvPicPr preferRelativeResize="0"/>
          <p:nvPr/>
        </p:nvPicPr>
        <p:blipFill>
          <a:blip r:embed="rId4">
            <a:alphaModFix/>
          </a:blip>
          <a:stretch>
            <a:fillRect/>
          </a:stretch>
        </p:blipFill>
        <p:spPr>
          <a:xfrm>
            <a:off x="974975" y="1830375"/>
            <a:ext cx="3924300" cy="1209675"/>
          </a:xfrm>
          <a:prstGeom prst="rect">
            <a:avLst/>
          </a:prstGeom>
          <a:noFill/>
          <a:ln>
            <a:noFill/>
          </a:ln>
        </p:spPr>
      </p:pic>
      <p:pic>
        <p:nvPicPr>
          <p:cNvPr id="347" name="Google Shape;347;p39"/>
          <p:cNvPicPr preferRelativeResize="0"/>
          <p:nvPr/>
        </p:nvPicPr>
        <p:blipFill>
          <a:blip r:embed="rId4">
            <a:alphaModFix/>
          </a:blip>
          <a:stretch>
            <a:fillRect/>
          </a:stretch>
        </p:blipFill>
        <p:spPr>
          <a:xfrm>
            <a:off x="4826000" y="823913"/>
            <a:ext cx="3924300" cy="1209675"/>
          </a:xfrm>
          <a:prstGeom prst="rect">
            <a:avLst/>
          </a:prstGeom>
          <a:noFill/>
          <a:ln>
            <a:noFill/>
          </a:ln>
        </p:spPr>
      </p:pic>
      <p:cxnSp>
        <p:nvCxnSpPr>
          <p:cNvPr id="348" name="Google Shape;348;p39"/>
          <p:cNvCxnSpPr/>
          <p:nvPr/>
        </p:nvCxnSpPr>
        <p:spPr>
          <a:xfrm rot="10800000">
            <a:off x="4674675" y="1119638"/>
            <a:ext cx="23100" cy="16269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0"/>
          <p:cNvPicPr preferRelativeResize="0"/>
          <p:nvPr/>
        </p:nvPicPr>
        <p:blipFill>
          <a:blip r:embed="rId3">
            <a:alphaModFix/>
          </a:blip>
          <a:stretch>
            <a:fillRect/>
          </a:stretch>
        </p:blipFill>
        <p:spPr>
          <a:xfrm>
            <a:off x="-2709829" y="1645700"/>
            <a:ext cx="2064150" cy="2832625"/>
          </a:xfrm>
          <a:prstGeom prst="rect">
            <a:avLst/>
          </a:prstGeom>
          <a:noFill/>
          <a:ln>
            <a:noFill/>
          </a:ln>
        </p:spPr>
      </p:pic>
      <p:sp>
        <p:nvSpPr>
          <p:cNvPr id="354" name="Google Shape;354;p40"/>
          <p:cNvSpPr txBox="1"/>
          <p:nvPr>
            <p:ph idx="4294967295" type="body"/>
          </p:nvPr>
        </p:nvSpPr>
        <p:spPr>
          <a:xfrm>
            <a:off x="974975" y="3317725"/>
            <a:ext cx="7040700" cy="11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accent5"/>
                </a:solidFill>
              </a:rPr>
              <a:t>:Hover {</a:t>
            </a:r>
            <a:endParaRPr b="1" sz="1600">
              <a:solidFill>
                <a:schemeClr val="dk1"/>
              </a:solidFill>
            </a:endParaRPr>
          </a:p>
          <a:p>
            <a:pPr indent="0" lvl="0" marL="0" rtl="0" algn="l">
              <a:spcBef>
                <a:spcPts val="1000"/>
              </a:spcBef>
              <a:spcAft>
                <a:spcPts val="1200"/>
              </a:spcAft>
              <a:buNone/>
            </a:pPr>
            <a:r>
              <a:rPr lang="en"/>
              <a:t>The changes of states were created for additional visual interest. These allow for the site to appear professional and ensures that the viewer stays engaged. </a:t>
            </a:r>
            <a:endParaRPr/>
          </a:p>
        </p:txBody>
      </p:sp>
      <p:sp>
        <p:nvSpPr>
          <p:cNvPr id="355" name="Google Shape;355;p40"/>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56" name="Google Shape;356;p40"/>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Styling Elements: Hover States</a:t>
            </a:r>
            <a:endParaRPr sz="1400">
              <a:solidFill>
                <a:srgbClr val="FFFFFF"/>
              </a:solidFill>
            </a:endParaRPr>
          </a:p>
        </p:txBody>
      </p:sp>
      <p:pic>
        <p:nvPicPr>
          <p:cNvPr id="357" name="Google Shape;357;p40"/>
          <p:cNvPicPr preferRelativeResize="0"/>
          <p:nvPr/>
        </p:nvPicPr>
        <p:blipFill rotWithShape="1">
          <a:blip r:embed="rId4">
            <a:alphaModFix/>
          </a:blip>
          <a:srcRect b="0" l="0" r="0" t="13457"/>
          <a:stretch/>
        </p:blipFill>
        <p:spPr>
          <a:xfrm>
            <a:off x="6297500" y="301800"/>
            <a:ext cx="1936883" cy="2943049"/>
          </a:xfrm>
          <a:prstGeom prst="rect">
            <a:avLst/>
          </a:prstGeom>
          <a:noFill/>
          <a:ln>
            <a:noFill/>
          </a:ln>
        </p:spPr>
      </p:pic>
      <p:pic>
        <p:nvPicPr>
          <p:cNvPr id="358" name="Google Shape;358;p40"/>
          <p:cNvPicPr preferRelativeResize="0"/>
          <p:nvPr/>
        </p:nvPicPr>
        <p:blipFill>
          <a:blip r:embed="rId5">
            <a:alphaModFix/>
          </a:blip>
          <a:stretch>
            <a:fillRect/>
          </a:stretch>
        </p:blipFill>
        <p:spPr>
          <a:xfrm>
            <a:off x="2652425" y="301800"/>
            <a:ext cx="1457703" cy="2943051"/>
          </a:xfrm>
          <a:prstGeom prst="rect">
            <a:avLst/>
          </a:prstGeom>
          <a:noFill/>
          <a:ln>
            <a:noFill/>
          </a:ln>
        </p:spPr>
      </p:pic>
      <p:pic>
        <p:nvPicPr>
          <p:cNvPr id="359" name="Google Shape;359;p40"/>
          <p:cNvPicPr preferRelativeResize="0"/>
          <p:nvPr/>
        </p:nvPicPr>
        <p:blipFill>
          <a:blip r:embed="rId6">
            <a:alphaModFix/>
          </a:blip>
          <a:stretch>
            <a:fillRect/>
          </a:stretch>
        </p:blipFill>
        <p:spPr>
          <a:xfrm>
            <a:off x="974979" y="301798"/>
            <a:ext cx="1502825" cy="2943052"/>
          </a:xfrm>
          <a:prstGeom prst="rect">
            <a:avLst/>
          </a:prstGeom>
          <a:noFill/>
          <a:ln>
            <a:noFill/>
          </a:ln>
        </p:spPr>
      </p:pic>
      <p:cxnSp>
        <p:nvCxnSpPr>
          <p:cNvPr id="360" name="Google Shape;360;p40"/>
          <p:cNvCxnSpPr/>
          <p:nvPr/>
        </p:nvCxnSpPr>
        <p:spPr>
          <a:xfrm>
            <a:off x="2259650" y="2691538"/>
            <a:ext cx="1714200" cy="0"/>
          </a:xfrm>
          <a:prstGeom prst="straightConnector1">
            <a:avLst/>
          </a:prstGeom>
          <a:noFill/>
          <a:ln cap="flat" cmpd="sng" w="28575">
            <a:solidFill>
              <a:srgbClr val="FF0000"/>
            </a:solidFill>
            <a:prstDash val="solid"/>
            <a:round/>
            <a:headEnd len="med" w="med" type="none"/>
            <a:tailEnd len="med" w="med" type="triangle"/>
          </a:ln>
        </p:spPr>
      </p:cxnSp>
      <p:pic>
        <p:nvPicPr>
          <p:cNvPr id="361" name="Google Shape;361;p40"/>
          <p:cNvPicPr preferRelativeResize="0"/>
          <p:nvPr/>
        </p:nvPicPr>
        <p:blipFill>
          <a:blip r:embed="rId7">
            <a:alphaModFix/>
          </a:blip>
          <a:stretch>
            <a:fillRect/>
          </a:stretch>
        </p:blipFill>
        <p:spPr>
          <a:xfrm>
            <a:off x="4284750" y="301800"/>
            <a:ext cx="1838133" cy="2943050"/>
          </a:xfrm>
          <a:prstGeom prst="rect">
            <a:avLst/>
          </a:prstGeom>
          <a:noFill/>
          <a:ln>
            <a:noFill/>
          </a:ln>
        </p:spPr>
      </p:pic>
      <p:cxnSp>
        <p:nvCxnSpPr>
          <p:cNvPr id="362" name="Google Shape;362;p40"/>
          <p:cNvCxnSpPr/>
          <p:nvPr/>
        </p:nvCxnSpPr>
        <p:spPr>
          <a:xfrm>
            <a:off x="5468925" y="2438838"/>
            <a:ext cx="1290300" cy="0"/>
          </a:xfrm>
          <a:prstGeom prst="straightConnector1">
            <a:avLst/>
          </a:prstGeom>
          <a:noFill/>
          <a:ln cap="flat" cmpd="sng" w="28575">
            <a:solidFill>
              <a:srgbClr val="FF0000"/>
            </a:solidFill>
            <a:prstDash val="solid"/>
            <a:round/>
            <a:headEnd len="med" w="med" type="none"/>
            <a:tailEnd len="med" w="med" type="triangle"/>
          </a:ln>
        </p:spPr>
      </p:cxnSp>
      <p:cxnSp>
        <p:nvCxnSpPr>
          <p:cNvPr id="363" name="Google Shape;363;p40"/>
          <p:cNvCxnSpPr/>
          <p:nvPr/>
        </p:nvCxnSpPr>
        <p:spPr>
          <a:xfrm>
            <a:off x="1957975" y="1836063"/>
            <a:ext cx="1290300" cy="0"/>
          </a:xfrm>
          <a:prstGeom prst="straightConnector1">
            <a:avLst/>
          </a:prstGeom>
          <a:noFill/>
          <a:ln cap="flat" cmpd="sng" w="28575">
            <a:solidFill>
              <a:srgbClr val="FF0000"/>
            </a:solidFill>
            <a:prstDash val="solid"/>
            <a:round/>
            <a:headEnd len="med" w="med" type="none"/>
            <a:tailEnd len="med" w="med" type="triangle"/>
          </a:ln>
        </p:spPr>
      </p:cxnSp>
      <p:cxnSp>
        <p:nvCxnSpPr>
          <p:cNvPr id="364" name="Google Shape;364;p40"/>
          <p:cNvCxnSpPr/>
          <p:nvPr/>
        </p:nvCxnSpPr>
        <p:spPr>
          <a:xfrm>
            <a:off x="5754250" y="2691538"/>
            <a:ext cx="12903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1"/>
          <p:cNvPicPr preferRelativeResize="0"/>
          <p:nvPr/>
        </p:nvPicPr>
        <p:blipFill>
          <a:blip r:embed="rId3">
            <a:alphaModFix/>
          </a:blip>
          <a:stretch>
            <a:fillRect/>
          </a:stretch>
        </p:blipFill>
        <p:spPr>
          <a:xfrm>
            <a:off x="-2709829" y="1645700"/>
            <a:ext cx="2064150" cy="2832625"/>
          </a:xfrm>
          <a:prstGeom prst="rect">
            <a:avLst/>
          </a:prstGeom>
          <a:noFill/>
          <a:ln>
            <a:noFill/>
          </a:ln>
        </p:spPr>
      </p:pic>
      <p:sp>
        <p:nvSpPr>
          <p:cNvPr id="370" name="Google Shape;370;p41"/>
          <p:cNvSpPr txBox="1"/>
          <p:nvPr>
            <p:ph idx="4294967295" type="body"/>
          </p:nvPr>
        </p:nvSpPr>
        <p:spPr>
          <a:xfrm>
            <a:off x="974975" y="3317725"/>
            <a:ext cx="7040700" cy="11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accent5"/>
                </a:solidFill>
              </a:rPr>
              <a:t>Hover &amp; styling </a:t>
            </a:r>
            <a:endParaRPr b="1" sz="1600">
              <a:solidFill>
                <a:schemeClr val="dk1"/>
              </a:solidFill>
            </a:endParaRPr>
          </a:p>
          <a:p>
            <a:pPr indent="0" lvl="0" marL="0" rtl="0" algn="l">
              <a:spcBef>
                <a:spcPts val="1000"/>
              </a:spcBef>
              <a:spcAft>
                <a:spcPts val="1200"/>
              </a:spcAft>
              <a:buNone/>
            </a:pPr>
            <a:r>
              <a:rPr lang="en"/>
              <a:t>The changes of states were created for additional visual interest. These allow for the site to appear professional and ensures that the viewer stays engaged. </a:t>
            </a:r>
            <a:endParaRPr/>
          </a:p>
        </p:txBody>
      </p:sp>
      <p:sp>
        <p:nvSpPr>
          <p:cNvPr id="371" name="Google Shape;371;p41"/>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72" name="Google Shape;372;p41"/>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Styling Elements: Hover States</a:t>
            </a:r>
            <a:endParaRPr sz="1400">
              <a:solidFill>
                <a:srgbClr val="FFFFFF"/>
              </a:solidFill>
            </a:endParaRPr>
          </a:p>
        </p:txBody>
      </p:sp>
      <p:pic>
        <p:nvPicPr>
          <p:cNvPr id="373" name="Google Shape;373;p41"/>
          <p:cNvPicPr preferRelativeResize="0"/>
          <p:nvPr/>
        </p:nvPicPr>
        <p:blipFill>
          <a:blip r:embed="rId4">
            <a:alphaModFix/>
          </a:blip>
          <a:stretch>
            <a:fillRect/>
          </a:stretch>
        </p:blipFill>
        <p:spPr>
          <a:xfrm>
            <a:off x="3891350" y="2011675"/>
            <a:ext cx="4124325" cy="1219200"/>
          </a:xfrm>
          <a:prstGeom prst="rect">
            <a:avLst/>
          </a:prstGeom>
          <a:noFill/>
          <a:ln>
            <a:noFill/>
          </a:ln>
        </p:spPr>
      </p:pic>
      <p:pic>
        <p:nvPicPr>
          <p:cNvPr id="374" name="Google Shape;374;p41"/>
          <p:cNvPicPr preferRelativeResize="0"/>
          <p:nvPr/>
        </p:nvPicPr>
        <p:blipFill>
          <a:blip r:embed="rId5">
            <a:alphaModFix/>
          </a:blip>
          <a:stretch>
            <a:fillRect/>
          </a:stretch>
        </p:blipFill>
        <p:spPr>
          <a:xfrm>
            <a:off x="948188" y="637950"/>
            <a:ext cx="4177893" cy="1286900"/>
          </a:xfrm>
          <a:prstGeom prst="rect">
            <a:avLst/>
          </a:prstGeom>
          <a:noFill/>
          <a:ln>
            <a:noFill/>
          </a:ln>
        </p:spPr>
      </p:pic>
      <p:cxnSp>
        <p:nvCxnSpPr>
          <p:cNvPr id="375" name="Google Shape;375;p41"/>
          <p:cNvCxnSpPr/>
          <p:nvPr/>
        </p:nvCxnSpPr>
        <p:spPr>
          <a:xfrm>
            <a:off x="3113975" y="1253863"/>
            <a:ext cx="2891100" cy="1021200"/>
          </a:xfrm>
          <a:prstGeom prst="straightConnector1">
            <a:avLst/>
          </a:prstGeom>
          <a:noFill/>
          <a:ln cap="flat" cmpd="sng" w="28575">
            <a:solidFill>
              <a:srgbClr val="FF0000"/>
            </a:solidFill>
            <a:prstDash val="solid"/>
            <a:round/>
            <a:headEnd len="med" w="med" type="none"/>
            <a:tailEnd len="med" w="med" type="triangle"/>
          </a:ln>
        </p:spPr>
      </p:cxnSp>
      <p:grpSp>
        <p:nvGrpSpPr>
          <p:cNvPr id="376" name="Google Shape;376;p41"/>
          <p:cNvGrpSpPr/>
          <p:nvPr/>
        </p:nvGrpSpPr>
        <p:grpSpPr>
          <a:xfrm flipH="1">
            <a:off x="948422" y="2280826"/>
            <a:ext cx="3790387" cy="759096"/>
            <a:chOff x="5330350" y="2313683"/>
            <a:chExt cx="3132292" cy="585000"/>
          </a:xfrm>
        </p:grpSpPr>
        <p:sp>
          <p:nvSpPr>
            <p:cNvPr id="377" name="Google Shape;377;p41"/>
            <p:cNvSpPr/>
            <p:nvPr/>
          </p:nvSpPr>
          <p:spPr>
            <a:xfrm>
              <a:off x="6175742" y="2313683"/>
              <a:ext cx="2286900" cy="585000"/>
            </a:xfrm>
            <a:prstGeom prst="roundRect">
              <a:avLst>
                <a:gd fmla="val 10171"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nvSpPr>
          <p:spPr>
            <a:xfrm>
              <a:off x="6278925" y="2387571"/>
              <a:ext cx="2097000" cy="39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200">
                  <a:solidFill>
                    <a:srgbClr val="FFFFFF"/>
                  </a:solidFill>
                  <a:latin typeface="Lato"/>
                  <a:ea typeface="Lato"/>
                  <a:cs typeface="Lato"/>
                  <a:sym typeface="Lato"/>
                </a:rPr>
                <a:t>Colour </a:t>
              </a:r>
              <a:r>
                <a:rPr lang="en" sz="1200">
                  <a:solidFill>
                    <a:srgbClr val="FFFFFF"/>
                  </a:solidFill>
                  <a:latin typeface="Lato"/>
                  <a:ea typeface="Lato"/>
                  <a:cs typeface="Lato"/>
                  <a:sym typeface="Lato"/>
                </a:rPr>
                <a:t>change to show the site that the user is currently on . </a:t>
              </a:r>
              <a:endParaRPr sz="1200">
                <a:solidFill>
                  <a:srgbClr val="FFFFFF"/>
                </a:solidFill>
                <a:latin typeface="Lato"/>
                <a:ea typeface="Lato"/>
                <a:cs typeface="Lato"/>
                <a:sym typeface="Lato"/>
              </a:endParaRPr>
            </a:p>
          </p:txBody>
        </p:sp>
        <p:cxnSp>
          <p:nvCxnSpPr>
            <p:cNvPr id="379" name="Google Shape;379;p41"/>
            <p:cNvCxnSpPr/>
            <p:nvPr/>
          </p:nvCxnSpPr>
          <p:spPr>
            <a:xfrm>
              <a:off x="5330350" y="2578675"/>
              <a:ext cx="845400" cy="0"/>
            </a:xfrm>
            <a:prstGeom prst="straightConnector1">
              <a:avLst/>
            </a:prstGeom>
            <a:noFill/>
            <a:ln cap="flat" cmpd="sng" w="28575">
              <a:solidFill>
                <a:srgbClr val="FF0000"/>
              </a:solidFill>
              <a:prstDash val="solid"/>
              <a:round/>
              <a:headEnd len="med" w="med" type="oval"/>
              <a:tailEnd len="med" w="med" type="non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383" name="Shape 383"/>
        <p:cNvGrpSpPr/>
        <p:nvPr/>
      </p:nvGrpSpPr>
      <p:grpSpPr>
        <a:xfrm>
          <a:off x="0" y="0"/>
          <a:ext cx="0" cy="0"/>
          <a:chOff x="0" y="0"/>
          <a:chExt cx="0" cy="0"/>
        </a:xfrm>
      </p:grpSpPr>
      <p:sp>
        <p:nvSpPr>
          <p:cNvPr id="384" name="Google Shape;384;p42"/>
          <p:cNvSpPr txBox="1"/>
          <p:nvPr>
            <p:ph type="title"/>
          </p:nvPr>
        </p:nvSpPr>
        <p:spPr>
          <a:xfrm>
            <a:off x="729450" y="1322450"/>
            <a:ext cx="28599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Challenges</a:t>
            </a:r>
            <a:endParaRPr sz="3000"/>
          </a:p>
          <a:p>
            <a:pPr indent="0" lvl="0" marL="0" rtl="0" algn="l">
              <a:spcBef>
                <a:spcPts val="0"/>
              </a:spcBef>
              <a:spcAft>
                <a:spcPts val="0"/>
              </a:spcAft>
              <a:buNone/>
            </a:pPr>
            <a:r>
              <a:t/>
            </a:r>
            <a:endParaRPr sz="3000"/>
          </a:p>
        </p:txBody>
      </p:sp>
      <p:sp>
        <p:nvSpPr>
          <p:cNvPr id="390" name="Google Shape;390;p43"/>
          <p:cNvSpPr txBox="1"/>
          <p:nvPr>
            <p:ph idx="2" type="body"/>
          </p:nvPr>
        </p:nvSpPr>
        <p:spPr>
          <a:xfrm>
            <a:off x="4030900" y="613825"/>
            <a:ext cx="4517700" cy="399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600">
                <a:solidFill>
                  <a:schemeClr val="accent5"/>
                </a:solidFill>
              </a:rPr>
              <a:t>Time Management</a:t>
            </a:r>
            <a:endParaRPr b="1" sz="1600">
              <a:solidFill>
                <a:schemeClr val="dk1"/>
              </a:solidFill>
            </a:endParaRPr>
          </a:p>
          <a:p>
            <a:pPr indent="0" lvl="0" marL="0" rtl="0" algn="l">
              <a:spcBef>
                <a:spcPts val="1000"/>
              </a:spcBef>
              <a:spcAft>
                <a:spcPts val="0"/>
              </a:spcAft>
              <a:buNone/>
            </a:pPr>
            <a:r>
              <a:rPr lang="en"/>
              <a:t>Spent too much time doing wireframes that I ran out of time for coding.</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b="1" lang="en" sz="1600">
                <a:solidFill>
                  <a:schemeClr val="accent5"/>
                </a:solidFill>
              </a:rPr>
              <a:t>Deployment </a:t>
            </a:r>
            <a:endParaRPr/>
          </a:p>
          <a:p>
            <a:pPr indent="0" lvl="0" marL="0" rtl="0" algn="l">
              <a:spcBef>
                <a:spcPts val="1000"/>
              </a:spcBef>
              <a:spcAft>
                <a:spcPts val="0"/>
              </a:spcAft>
              <a:buNone/>
            </a:pPr>
            <a:r>
              <a:rPr lang="en"/>
              <a:t>Deployment of site not working to to labeling files incorrectly. I used a number system to organise the files whilst coding. This did not allow me to link files correctly during deployment.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sz="1600">
                <a:solidFill>
                  <a:schemeClr val="accent5"/>
                </a:solidFill>
              </a:rPr>
              <a:t>Skill gap </a:t>
            </a:r>
            <a:endParaRPr/>
          </a:p>
          <a:p>
            <a:pPr indent="0" lvl="0" marL="0" rtl="0" algn="l">
              <a:spcBef>
                <a:spcPts val="1000"/>
              </a:spcBef>
              <a:spcAft>
                <a:spcPts val="1200"/>
              </a:spcAft>
              <a:buNone/>
            </a:pPr>
            <a:r>
              <a:rPr lang="en"/>
              <a:t>Learning to code while making the site made the process much longer than it needed to be. Basic errors also occurred. </a:t>
            </a:r>
            <a:endParaRPr b="1" sz="1600">
              <a:solidFill>
                <a:srgbClr val="6171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Brief</a:t>
            </a:r>
            <a:endParaRPr sz="3000"/>
          </a:p>
          <a:p>
            <a:pPr indent="0" lvl="0" marL="0" rtl="0" algn="l">
              <a:spcBef>
                <a:spcPts val="0"/>
              </a:spcBef>
              <a:spcAft>
                <a:spcPts val="0"/>
              </a:spcAft>
              <a:buNone/>
            </a:pPr>
            <a:r>
              <a:t/>
            </a:r>
            <a:endParaRPr sz="3000"/>
          </a:p>
        </p:txBody>
      </p:sp>
      <p:sp>
        <p:nvSpPr>
          <p:cNvPr id="124" name="Google Shape;124;p17"/>
          <p:cNvSpPr txBox="1"/>
          <p:nvPr>
            <p:ph idx="2" type="body"/>
          </p:nvPr>
        </p:nvSpPr>
        <p:spPr>
          <a:xfrm>
            <a:off x="4030900" y="1318650"/>
            <a:ext cx="4517700" cy="30594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b="1" lang="en" sz="1600">
                <a:solidFill>
                  <a:srgbClr val="6171B7"/>
                </a:solidFill>
                <a:latin typeface="Arial"/>
                <a:ea typeface="Arial"/>
                <a:cs typeface="Arial"/>
                <a:sym typeface="Arial"/>
              </a:rPr>
              <a:t>Create a portfolio website</a:t>
            </a:r>
            <a:endParaRPr b="1" sz="1600">
              <a:solidFill>
                <a:srgbClr val="6171B7"/>
              </a:solidFill>
              <a:latin typeface="Arial"/>
              <a:ea typeface="Arial"/>
              <a:cs typeface="Arial"/>
              <a:sym typeface="Arial"/>
            </a:endParaRPr>
          </a:p>
          <a:p>
            <a:pPr indent="0" lvl="0" marL="0" rtl="0" algn="l">
              <a:lnSpc>
                <a:spcPct val="115000"/>
              </a:lnSpc>
              <a:spcBef>
                <a:spcPts val="1000"/>
              </a:spcBef>
              <a:spcAft>
                <a:spcPts val="0"/>
              </a:spcAft>
              <a:buNone/>
            </a:pPr>
            <a:r>
              <a:t/>
            </a:r>
            <a:endParaRPr b="1" sz="16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rPr lang="en">
                <a:latin typeface="Arial"/>
                <a:ea typeface="Arial"/>
                <a:cs typeface="Arial"/>
                <a:sym typeface="Arial"/>
              </a:rPr>
              <a:t>Website which presents you as a dev and IT professional. The purpose is to provide an online portfolio that provides information about you, your skills, interests, professional knowledge and a showcase of your work.</a:t>
            </a:r>
            <a:endParaRPr>
              <a:latin typeface="Arial"/>
              <a:ea typeface="Arial"/>
              <a:cs typeface="Arial"/>
              <a:sym typeface="Arial"/>
            </a:endParaRPr>
          </a:p>
          <a:p>
            <a:pPr indent="0" lvl="0" marL="0" rtl="0" algn="l">
              <a:lnSpc>
                <a:spcPct val="115000"/>
              </a:lnSpc>
              <a:spcBef>
                <a:spcPts val="1000"/>
              </a:spcBef>
              <a:spcAft>
                <a:spcPts val="1000"/>
              </a:spcAft>
              <a:buNone/>
            </a:pPr>
            <a:r>
              <a:rPr lang="en">
                <a:latin typeface="Arial"/>
                <a:ea typeface="Arial"/>
                <a:cs typeface="Arial"/>
                <a:sym typeface="Arial"/>
              </a:rPr>
              <a:t>The target audience for the portfolio website is an employer looking to engage a dev and/or IT professional. Expect the employer to have the following knowledge and expectations: technical knowledge relating to information technology, software development/coding, programming languages and development stacks high expectations of professionalism and a positive work ethic.</a:t>
            </a:r>
            <a:endParaRPr>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Site review </a:t>
            </a:r>
            <a:endParaRPr sz="3000"/>
          </a:p>
          <a:p>
            <a:pPr indent="0" lvl="0" marL="0" rtl="0" algn="l">
              <a:spcBef>
                <a:spcPts val="0"/>
              </a:spcBef>
              <a:spcAft>
                <a:spcPts val="0"/>
              </a:spcAft>
              <a:buNone/>
            </a:pPr>
            <a:r>
              <a:t/>
            </a:r>
            <a:endParaRPr sz="3000"/>
          </a:p>
        </p:txBody>
      </p:sp>
      <p:sp>
        <p:nvSpPr>
          <p:cNvPr id="396" name="Google Shape;396;p44"/>
          <p:cNvSpPr txBox="1"/>
          <p:nvPr>
            <p:ph idx="2" type="body"/>
          </p:nvPr>
        </p:nvSpPr>
        <p:spPr>
          <a:xfrm>
            <a:off x="4030900" y="613825"/>
            <a:ext cx="4517700" cy="11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accent5"/>
                </a:solidFill>
              </a:rPr>
              <a:t>Accessibility</a:t>
            </a:r>
            <a:r>
              <a:rPr b="1" lang="en" sz="1600">
                <a:solidFill>
                  <a:schemeClr val="accent5"/>
                </a:solidFill>
              </a:rPr>
              <a:t> </a:t>
            </a:r>
            <a:endParaRPr b="1" sz="1600">
              <a:solidFill>
                <a:schemeClr val="dk1"/>
              </a:solidFill>
            </a:endParaRPr>
          </a:p>
          <a:p>
            <a:pPr indent="0" lvl="0" marL="0" rtl="0" algn="l">
              <a:spcBef>
                <a:spcPts val="1000"/>
              </a:spcBef>
              <a:spcAft>
                <a:spcPts val="0"/>
              </a:spcAft>
              <a:buNone/>
            </a:pPr>
            <a:r>
              <a:rPr lang="en"/>
              <a:t>Score from accessibility checker. </a:t>
            </a:r>
            <a:endParaRPr/>
          </a:p>
          <a:p>
            <a:pPr indent="0" lvl="0" marL="0" rtl="0" algn="l">
              <a:spcBef>
                <a:spcPts val="1200"/>
              </a:spcBef>
              <a:spcAft>
                <a:spcPts val="1200"/>
              </a:spcAft>
              <a:buNone/>
            </a:pPr>
            <a:r>
              <a:rPr lang="en"/>
              <a:t> </a:t>
            </a:r>
            <a:endParaRPr b="1" sz="1600">
              <a:solidFill>
                <a:srgbClr val="6171B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Next </a:t>
            </a:r>
            <a:r>
              <a:rPr lang="en">
                <a:solidFill>
                  <a:schemeClr val="lt1"/>
                </a:solidFill>
              </a:rPr>
              <a:t>Steps</a:t>
            </a:r>
            <a:endParaRPr sz="3000"/>
          </a:p>
          <a:p>
            <a:pPr indent="0" lvl="0" marL="0" rtl="0" algn="l">
              <a:spcBef>
                <a:spcPts val="0"/>
              </a:spcBef>
              <a:spcAft>
                <a:spcPts val="0"/>
              </a:spcAft>
              <a:buNone/>
            </a:pPr>
            <a:r>
              <a:t/>
            </a:r>
            <a:endParaRPr sz="3000"/>
          </a:p>
        </p:txBody>
      </p:sp>
      <p:sp>
        <p:nvSpPr>
          <p:cNvPr id="402" name="Google Shape;402;p45"/>
          <p:cNvSpPr txBox="1"/>
          <p:nvPr>
            <p:ph idx="2" type="body"/>
          </p:nvPr>
        </p:nvSpPr>
        <p:spPr>
          <a:xfrm>
            <a:off x="4030900" y="1883825"/>
            <a:ext cx="4517700" cy="2694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Incorporate additional projects within the ‘portfolio’ and ‘blog’ sections. </a:t>
            </a:r>
            <a:endParaRPr sz="1500"/>
          </a:p>
          <a:p>
            <a:pPr indent="-311150" lvl="0" marL="457200" rtl="0" algn="l">
              <a:spcBef>
                <a:spcPts val="0"/>
              </a:spcBef>
              <a:spcAft>
                <a:spcPts val="0"/>
              </a:spcAft>
              <a:buSzPts val="1300"/>
              <a:buChar char="➔"/>
            </a:pPr>
            <a:r>
              <a:rPr lang="en" sz="1500"/>
              <a:t>Add additional styling as new languages are taught within the course. This includes</a:t>
            </a:r>
            <a:r>
              <a:rPr lang="en"/>
              <a:t> Java and Python. </a:t>
            </a:r>
            <a:endParaRPr b="1" sz="1600">
              <a:solidFill>
                <a:schemeClr val="accent5"/>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406" name="Shape 406"/>
        <p:cNvGrpSpPr/>
        <p:nvPr/>
      </p:nvGrpSpPr>
      <p:grpSpPr>
        <a:xfrm>
          <a:off x="0" y="0"/>
          <a:ext cx="0" cy="0"/>
          <a:chOff x="0" y="0"/>
          <a:chExt cx="0" cy="0"/>
        </a:xfrm>
      </p:grpSpPr>
      <p:sp>
        <p:nvSpPr>
          <p:cNvPr id="407" name="Google Shape;407;p46"/>
          <p:cNvSpPr txBox="1"/>
          <p:nvPr>
            <p:ph type="title"/>
          </p:nvPr>
        </p:nvSpPr>
        <p:spPr>
          <a:xfrm>
            <a:off x="729450" y="1812450"/>
            <a:ext cx="7688400" cy="1518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a:t>
            </a:r>
            <a:endParaRPr sz="3000"/>
          </a:p>
          <a:p>
            <a:pPr indent="0" lvl="0" marL="0" rtl="0" algn="l">
              <a:spcBef>
                <a:spcPts val="0"/>
              </a:spcBef>
              <a:spcAft>
                <a:spcPts val="0"/>
              </a:spcAft>
              <a:buNone/>
            </a:pPr>
            <a:r>
              <a:t/>
            </a:r>
            <a:endParaRPr sz="3000"/>
          </a:p>
        </p:txBody>
      </p:sp>
      <p:sp>
        <p:nvSpPr>
          <p:cNvPr id="130" name="Google Shape;130;p18"/>
          <p:cNvSpPr txBox="1"/>
          <p:nvPr>
            <p:ph idx="2" type="body"/>
          </p:nvPr>
        </p:nvSpPr>
        <p:spPr>
          <a:xfrm>
            <a:off x="4030900" y="613825"/>
            <a:ext cx="4517700" cy="39951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b="1" lang="en" sz="1600">
                <a:solidFill>
                  <a:srgbClr val="6171B7"/>
                </a:solidFill>
              </a:rPr>
              <a:t>Clean, legible design </a:t>
            </a:r>
            <a:endParaRPr b="1" sz="1600">
              <a:solidFill>
                <a:srgbClr val="6171B7"/>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rPr lang="en"/>
              <a:t>The goal of the site was to create a clean, legible design that future employers can easily navigate. Elements such as the site's navigation, color scheme, and composition were carefully crafted to achieve this. High contrast is used throughout the site. The code is kept as clean as possible, considering the level of a beginner. This site will be regularly updated to serve as a platform to showcase future works created within the Coder Academy course. This site was designed the the purpose of providing opportunities for employment. This site will be shown to the target audience of HR departments and other industry professionals when applying for jobs as a developer.</a:t>
            </a:r>
            <a:endParaRPr/>
          </a:p>
          <a:p>
            <a:pPr indent="0" lvl="0" marL="0" rtl="0" algn="l">
              <a:lnSpc>
                <a:spcPct val="115000"/>
              </a:lnSpc>
              <a:spcBef>
                <a:spcPts val="1200"/>
              </a:spcBef>
              <a:spcAft>
                <a:spcPts val="1200"/>
              </a:spcAft>
              <a:buNone/>
            </a:pPr>
            <a:r>
              <a:rPr lang="en"/>
              <a:t>This site was designed the the purpose of providing opportunities for employment. This site will be shown to the target audience of HR departments and other industry professionals when applying for jobs as a developer.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Key</a:t>
            </a:r>
            <a:endParaRPr sz="3000"/>
          </a:p>
          <a:p>
            <a:pPr indent="0" lvl="0" marL="0" rtl="0" algn="l">
              <a:spcBef>
                <a:spcPts val="0"/>
              </a:spcBef>
              <a:spcAft>
                <a:spcPts val="0"/>
              </a:spcAft>
              <a:buNone/>
            </a:pPr>
            <a:r>
              <a:rPr lang="en" sz="3000"/>
              <a:t>information</a:t>
            </a:r>
            <a:endParaRPr sz="3000"/>
          </a:p>
          <a:p>
            <a:pPr indent="0" lvl="0" marL="0" rtl="0" algn="l">
              <a:spcBef>
                <a:spcPts val="0"/>
              </a:spcBef>
              <a:spcAft>
                <a:spcPts val="0"/>
              </a:spcAft>
              <a:buNone/>
            </a:pPr>
            <a:r>
              <a:t/>
            </a:r>
            <a:endParaRPr sz="3000"/>
          </a:p>
        </p:txBody>
      </p:sp>
      <p:sp>
        <p:nvSpPr>
          <p:cNvPr id="136" name="Google Shape;136;p19"/>
          <p:cNvSpPr txBox="1"/>
          <p:nvPr/>
        </p:nvSpPr>
        <p:spPr>
          <a:xfrm>
            <a:off x="4030900" y="1838100"/>
            <a:ext cx="4410900" cy="2485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Professional background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Illustrate</a:t>
            </a:r>
            <a:r>
              <a:rPr lang="en" sz="1300">
                <a:solidFill>
                  <a:schemeClr val="accent1"/>
                </a:solidFill>
                <a:latin typeface="Lato"/>
                <a:ea typeface="Lato"/>
                <a:cs typeface="Lato"/>
                <a:sym typeface="Lato"/>
              </a:rPr>
              <a:t> abilities in relation to CSS and HTML</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Provide contact details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Showcase previous projects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Provide space for future works within blog pages</a:t>
            </a:r>
            <a:endParaRPr sz="13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A30"/>
        </a:solidFill>
      </p:bgPr>
    </p:bg>
    <p:spTree>
      <p:nvGrpSpPr>
        <p:cNvPr id="140" name="Shape 140"/>
        <p:cNvGrpSpPr/>
        <p:nvPr/>
      </p:nvGrpSpPr>
      <p:grpSpPr>
        <a:xfrm>
          <a:off x="0" y="0"/>
          <a:ext cx="0" cy="0"/>
          <a:chOff x="0" y="0"/>
          <a:chExt cx="0" cy="0"/>
        </a:xfrm>
      </p:grpSpPr>
      <p:sp>
        <p:nvSpPr>
          <p:cNvPr id="141" name="Google Shape;141;p20"/>
          <p:cNvSpPr txBox="1"/>
          <p:nvPr>
            <p:ph type="title"/>
          </p:nvPr>
        </p:nvSpPr>
        <p:spPr>
          <a:xfrm>
            <a:off x="729450" y="1322450"/>
            <a:ext cx="45927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Process</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1"/>
          <p:cNvPicPr preferRelativeResize="0"/>
          <p:nvPr/>
        </p:nvPicPr>
        <p:blipFill rotWithShape="1">
          <a:blip r:embed="rId3">
            <a:alphaModFix/>
          </a:blip>
          <a:srcRect b="5042" l="0" r="52883" t="0"/>
          <a:stretch/>
        </p:blipFill>
        <p:spPr>
          <a:xfrm>
            <a:off x="0" y="0"/>
            <a:ext cx="4710649" cy="4944199"/>
          </a:xfrm>
          <a:prstGeom prst="rect">
            <a:avLst/>
          </a:prstGeom>
          <a:noFill/>
          <a:ln>
            <a:noFill/>
          </a:ln>
        </p:spPr>
      </p:pic>
      <p:sp>
        <p:nvSpPr>
          <p:cNvPr id="147" name="Google Shape;147;p21"/>
          <p:cNvSpPr txBox="1"/>
          <p:nvPr>
            <p:ph idx="2" type="body"/>
          </p:nvPr>
        </p:nvSpPr>
        <p:spPr>
          <a:xfrm>
            <a:off x="5330875" y="1850700"/>
            <a:ext cx="3217800" cy="35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accent5"/>
                </a:solidFill>
              </a:rPr>
              <a:t>Low fidelity Site</a:t>
            </a:r>
            <a:endParaRPr b="1" sz="1600">
              <a:solidFill>
                <a:schemeClr val="dk1"/>
              </a:solidFill>
            </a:endParaRPr>
          </a:p>
          <a:p>
            <a:pPr indent="0" lvl="0" marL="0" rtl="0" algn="l">
              <a:spcBef>
                <a:spcPts val="1000"/>
              </a:spcBef>
              <a:spcAft>
                <a:spcPts val="0"/>
              </a:spcAft>
              <a:buNone/>
            </a:pPr>
            <a:r>
              <a:rPr lang="en"/>
              <a:t>Outline of the site is basic making it easy to conceptualise and visualise the different elements. </a:t>
            </a:r>
            <a:endParaRPr/>
          </a:p>
          <a:p>
            <a:pPr indent="0" lvl="0" marL="0" rtl="0" algn="l">
              <a:spcBef>
                <a:spcPts val="1200"/>
              </a:spcBef>
              <a:spcAft>
                <a:spcPts val="0"/>
              </a:spcAft>
              <a:buNone/>
            </a:pPr>
            <a:r>
              <a:rPr lang="en"/>
              <a:t>The site was designed to be low fidelity. </a:t>
            </a:r>
            <a:endParaRPr/>
          </a:p>
          <a:p>
            <a:pPr indent="0" lvl="0" marL="0" rtl="0" algn="l">
              <a:spcBef>
                <a:spcPts val="1200"/>
              </a:spcBef>
              <a:spcAft>
                <a:spcPts val="0"/>
              </a:spcAft>
              <a:buNone/>
            </a:pPr>
            <a:r>
              <a:t/>
            </a:r>
            <a:endParaRPr sz="1200">
              <a:solidFill>
                <a:srgbClr val="474747"/>
              </a:solidFill>
              <a:highlight>
                <a:srgbClr val="FFFFFF"/>
              </a:highlight>
            </a:endParaRPr>
          </a:p>
          <a:p>
            <a:pPr indent="0" lvl="0" marL="0" rtl="0" algn="l">
              <a:spcBef>
                <a:spcPts val="1200"/>
              </a:spcBef>
              <a:spcAft>
                <a:spcPts val="1200"/>
              </a:spcAft>
              <a:buNone/>
            </a:pPr>
            <a:r>
              <a:t/>
            </a:r>
            <a:endParaRPr/>
          </a:p>
        </p:txBody>
      </p:sp>
      <p:pic>
        <p:nvPicPr>
          <p:cNvPr id="148" name="Google Shape;148;p21"/>
          <p:cNvPicPr preferRelativeResize="0"/>
          <p:nvPr/>
        </p:nvPicPr>
        <p:blipFill>
          <a:blip r:embed="rId4">
            <a:alphaModFix/>
          </a:blip>
          <a:stretch>
            <a:fillRect/>
          </a:stretch>
        </p:blipFill>
        <p:spPr>
          <a:xfrm>
            <a:off x="-2709829" y="1645700"/>
            <a:ext cx="2064150" cy="2832625"/>
          </a:xfrm>
          <a:prstGeom prst="rect">
            <a:avLst/>
          </a:prstGeom>
          <a:noFill/>
          <a:ln>
            <a:noFill/>
          </a:ln>
        </p:spPr>
      </p:pic>
      <p:pic>
        <p:nvPicPr>
          <p:cNvPr id="149" name="Google Shape;149;p21"/>
          <p:cNvPicPr preferRelativeResize="0"/>
          <p:nvPr/>
        </p:nvPicPr>
        <p:blipFill rotWithShape="1">
          <a:blip r:embed="rId5">
            <a:alphaModFix/>
          </a:blip>
          <a:srcRect b="0" l="9592" r="0" t="0"/>
          <a:stretch/>
        </p:blipFill>
        <p:spPr>
          <a:xfrm>
            <a:off x="364125" y="2168898"/>
            <a:ext cx="3638825" cy="2309426"/>
          </a:xfrm>
          <a:prstGeom prst="rect">
            <a:avLst/>
          </a:prstGeom>
          <a:noFill/>
          <a:ln>
            <a:noFill/>
          </a:ln>
        </p:spPr>
      </p:pic>
      <p:pic>
        <p:nvPicPr>
          <p:cNvPr id="150" name="Google Shape;150;p21"/>
          <p:cNvPicPr preferRelativeResize="0"/>
          <p:nvPr/>
        </p:nvPicPr>
        <p:blipFill>
          <a:blip r:embed="rId6">
            <a:alphaModFix/>
          </a:blip>
          <a:stretch>
            <a:fillRect/>
          </a:stretch>
        </p:blipFill>
        <p:spPr>
          <a:xfrm>
            <a:off x="439604" y="531850"/>
            <a:ext cx="2356414" cy="3140400"/>
          </a:xfrm>
          <a:prstGeom prst="rect">
            <a:avLst/>
          </a:prstGeom>
          <a:noFill/>
          <a:ln>
            <a:noFill/>
          </a:ln>
        </p:spPr>
      </p:pic>
      <p:sp>
        <p:nvSpPr>
          <p:cNvPr id="151" name="Google Shape;151;p21"/>
          <p:cNvSpPr txBox="1"/>
          <p:nvPr/>
        </p:nvSpPr>
        <p:spPr>
          <a:xfrm>
            <a:off x="228950" y="17925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600">
                <a:solidFill>
                  <a:schemeClr val="accent5"/>
                </a:solidFill>
              </a:rPr>
              <a:t>Example:</a:t>
            </a:r>
            <a:endParaRPr>
              <a:solidFill>
                <a:schemeClr val="accent5"/>
              </a:solidFill>
            </a:endParaRPr>
          </a:p>
        </p:txBody>
      </p:sp>
      <p:sp>
        <p:nvSpPr>
          <p:cNvPr id="152" name="Google Shape;152;p21"/>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53" name="Google Shape;153;p21"/>
          <p:cNvSpPr txBox="1"/>
          <p:nvPr>
            <p:ph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Design </a:t>
            </a:r>
            <a:r>
              <a:rPr lang="en" sz="1400">
                <a:solidFill>
                  <a:schemeClr val="lt1"/>
                </a:solidFill>
              </a:rPr>
              <a:t>Process: Site Structure </a:t>
            </a:r>
            <a:endParaRPr sz="1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2"/>
          <p:cNvPicPr preferRelativeResize="0"/>
          <p:nvPr/>
        </p:nvPicPr>
        <p:blipFill rotWithShape="1">
          <a:blip r:embed="rId3">
            <a:alphaModFix/>
          </a:blip>
          <a:srcRect b="7962" l="0" r="25942" t="11040"/>
          <a:stretch/>
        </p:blipFill>
        <p:spPr>
          <a:xfrm>
            <a:off x="0" y="0"/>
            <a:ext cx="9143999" cy="3786550"/>
          </a:xfrm>
          <a:prstGeom prst="rect">
            <a:avLst/>
          </a:prstGeom>
          <a:noFill/>
          <a:ln>
            <a:noFill/>
          </a:ln>
        </p:spPr>
      </p:pic>
      <p:pic>
        <p:nvPicPr>
          <p:cNvPr id="159" name="Google Shape;159;p22"/>
          <p:cNvPicPr preferRelativeResize="0"/>
          <p:nvPr/>
        </p:nvPicPr>
        <p:blipFill rotWithShape="1">
          <a:blip r:embed="rId3">
            <a:alphaModFix/>
          </a:blip>
          <a:srcRect b="0" l="79659" r="975" t="11039"/>
          <a:stretch/>
        </p:blipFill>
        <p:spPr>
          <a:xfrm>
            <a:off x="4978075" y="0"/>
            <a:ext cx="2390927" cy="4158776"/>
          </a:xfrm>
          <a:prstGeom prst="rect">
            <a:avLst/>
          </a:prstGeom>
          <a:noFill/>
          <a:ln>
            <a:noFill/>
          </a:ln>
        </p:spPr>
      </p:pic>
      <p:sp>
        <p:nvSpPr>
          <p:cNvPr id="160" name="Google Shape;160;p22"/>
          <p:cNvSpPr txBox="1"/>
          <p:nvPr>
            <p:ph idx="4294967295"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Inspiration</a:t>
            </a:r>
            <a:endParaRPr sz="3000"/>
          </a:p>
          <a:p>
            <a:pPr indent="0" lvl="0" marL="0" rtl="0" algn="l">
              <a:spcBef>
                <a:spcPts val="0"/>
              </a:spcBef>
              <a:spcAft>
                <a:spcPts val="0"/>
              </a:spcAft>
              <a:buNone/>
            </a:pPr>
            <a:r>
              <a:t/>
            </a:r>
            <a:endParaRPr sz="3000"/>
          </a:p>
        </p:txBody>
      </p:sp>
      <p:sp>
        <p:nvSpPr>
          <p:cNvPr id="161" name="Google Shape;161;p22"/>
          <p:cNvSpPr txBox="1"/>
          <p:nvPr>
            <p:ph idx="4294967295" type="body"/>
          </p:nvPr>
        </p:nvSpPr>
        <p:spPr>
          <a:xfrm>
            <a:off x="974975" y="3896375"/>
            <a:ext cx="7842600" cy="10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chemeClr val="accent5"/>
                </a:solidFill>
              </a:rPr>
              <a:t>Pinterest</a:t>
            </a:r>
            <a:endParaRPr b="1" sz="1600">
              <a:solidFill>
                <a:schemeClr val="dk1"/>
              </a:solidFill>
            </a:endParaRPr>
          </a:p>
          <a:p>
            <a:pPr indent="0" lvl="0" marL="0" rtl="0" algn="l">
              <a:spcBef>
                <a:spcPts val="1000"/>
              </a:spcBef>
              <a:spcAft>
                <a:spcPts val="1200"/>
              </a:spcAft>
              <a:buNone/>
            </a:pPr>
            <a:r>
              <a:rPr lang="en"/>
              <a:t>Used to inspire the sites colour palette and sites original design. Look for clean and clear designs. </a:t>
            </a:r>
            <a:endParaRPr/>
          </a:p>
        </p:txBody>
      </p:sp>
      <p:pic>
        <p:nvPicPr>
          <p:cNvPr id="162" name="Google Shape;162;p22"/>
          <p:cNvPicPr preferRelativeResize="0"/>
          <p:nvPr/>
        </p:nvPicPr>
        <p:blipFill>
          <a:blip r:embed="rId4">
            <a:alphaModFix/>
          </a:blip>
          <a:stretch>
            <a:fillRect/>
          </a:stretch>
        </p:blipFill>
        <p:spPr>
          <a:xfrm>
            <a:off x="3566025" y="1503725"/>
            <a:ext cx="4729314" cy="2655050"/>
          </a:xfrm>
          <a:prstGeom prst="rect">
            <a:avLst/>
          </a:prstGeom>
          <a:noFill/>
          <a:ln>
            <a:noFill/>
          </a:ln>
        </p:spPr>
      </p:pic>
      <p:pic>
        <p:nvPicPr>
          <p:cNvPr id="163" name="Google Shape;163;p22"/>
          <p:cNvPicPr preferRelativeResize="0"/>
          <p:nvPr/>
        </p:nvPicPr>
        <p:blipFill rotWithShape="1">
          <a:blip r:embed="rId3">
            <a:alphaModFix/>
          </a:blip>
          <a:srcRect b="8262" l="40007" r="40458" t="22652"/>
          <a:stretch/>
        </p:blipFill>
        <p:spPr>
          <a:xfrm>
            <a:off x="0" y="-115375"/>
            <a:ext cx="2511373" cy="3362700"/>
          </a:xfrm>
          <a:prstGeom prst="rect">
            <a:avLst/>
          </a:prstGeom>
          <a:noFill/>
          <a:ln>
            <a:noFill/>
          </a:ln>
        </p:spPr>
      </p:pic>
      <p:cxnSp>
        <p:nvCxnSpPr>
          <p:cNvPr id="164" name="Google Shape;164;p22"/>
          <p:cNvCxnSpPr/>
          <p:nvPr/>
        </p:nvCxnSpPr>
        <p:spPr>
          <a:xfrm>
            <a:off x="1601000" y="2119075"/>
            <a:ext cx="2358600" cy="17400"/>
          </a:xfrm>
          <a:prstGeom prst="straightConnector1">
            <a:avLst/>
          </a:prstGeom>
          <a:noFill/>
          <a:ln cap="flat" cmpd="sng" w="28575">
            <a:solidFill>
              <a:srgbClr val="FF0000"/>
            </a:solidFill>
            <a:prstDash val="solid"/>
            <a:round/>
            <a:headEnd len="med" w="med" type="none"/>
            <a:tailEnd len="med" w="med" type="triangle"/>
          </a:ln>
        </p:spPr>
      </p:cxnSp>
      <p:sp>
        <p:nvSpPr>
          <p:cNvPr id="165" name="Google Shape;165;p22"/>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6" name="Google Shape;166;p22"/>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Design Process : </a:t>
            </a:r>
            <a:r>
              <a:rPr lang="en" sz="1400">
                <a:solidFill>
                  <a:schemeClr val="lt1"/>
                </a:solidFill>
              </a:rPr>
              <a:t>Inspiration</a:t>
            </a:r>
            <a:r>
              <a:rPr lang="en" sz="1400">
                <a:solidFill>
                  <a:schemeClr val="lt1"/>
                </a:solidFill>
              </a:rPr>
              <a:t> </a:t>
            </a:r>
            <a:endParaRPr sz="1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3"/>
          <p:cNvPicPr preferRelativeResize="0"/>
          <p:nvPr/>
        </p:nvPicPr>
        <p:blipFill>
          <a:blip r:embed="rId3">
            <a:alphaModFix/>
          </a:blip>
          <a:stretch>
            <a:fillRect/>
          </a:stretch>
        </p:blipFill>
        <p:spPr>
          <a:xfrm>
            <a:off x="117876" y="124225"/>
            <a:ext cx="5486129" cy="3079926"/>
          </a:xfrm>
          <a:prstGeom prst="rect">
            <a:avLst/>
          </a:prstGeom>
          <a:noFill/>
          <a:ln>
            <a:noFill/>
          </a:ln>
        </p:spPr>
      </p:pic>
      <p:pic>
        <p:nvPicPr>
          <p:cNvPr id="172" name="Google Shape;172;p23"/>
          <p:cNvPicPr preferRelativeResize="0"/>
          <p:nvPr/>
        </p:nvPicPr>
        <p:blipFill>
          <a:blip r:embed="rId4">
            <a:alphaModFix/>
          </a:blip>
          <a:stretch>
            <a:fillRect/>
          </a:stretch>
        </p:blipFill>
        <p:spPr>
          <a:xfrm>
            <a:off x="-2709829" y="1645700"/>
            <a:ext cx="2064150" cy="2832625"/>
          </a:xfrm>
          <a:prstGeom prst="rect">
            <a:avLst/>
          </a:prstGeom>
          <a:noFill/>
          <a:ln>
            <a:noFill/>
          </a:ln>
        </p:spPr>
      </p:pic>
      <p:pic>
        <p:nvPicPr>
          <p:cNvPr id="173" name="Google Shape;173;p23"/>
          <p:cNvPicPr preferRelativeResize="0"/>
          <p:nvPr/>
        </p:nvPicPr>
        <p:blipFill>
          <a:blip r:embed="rId5">
            <a:alphaModFix/>
          </a:blip>
          <a:stretch>
            <a:fillRect/>
          </a:stretch>
        </p:blipFill>
        <p:spPr>
          <a:xfrm>
            <a:off x="3601025" y="2066777"/>
            <a:ext cx="5486125" cy="3076722"/>
          </a:xfrm>
          <a:prstGeom prst="rect">
            <a:avLst/>
          </a:prstGeom>
          <a:noFill/>
          <a:ln>
            <a:noFill/>
          </a:ln>
        </p:spPr>
      </p:pic>
      <p:cxnSp>
        <p:nvCxnSpPr>
          <p:cNvPr id="174" name="Google Shape;174;p23"/>
          <p:cNvCxnSpPr/>
          <p:nvPr/>
        </p:nvCxnSpPr>
        <p:spPr>
          <a:xfrm>
            <a:off x="4361900" y="1118250"/>
            <a:ext cx="1395900" cy="1342200"/>
          </a:xfrm>
          <a:prstGeom prst="straightConnector1">
            <a:avLst/>
          </a:prstGeom>
          <a:noFill/>
          <a:ln cap="flat" cmpd="sng" w="28575">
            <a:solidFill>
              <a:srgbClr val="FF0000"/>
            </a:solidFill>
            <a:prstDash val="solid"/>
            <a:round/>
            <a:headEnd len="med" w="med" type="none"/>
            <a:tailEnd len="med" w="med" type="triangle"/>
          </a:ln>
        </p:spPr>
      </p:cxnSp>
      <p:cxnSp>
        <p:nvCxnSpPr>
          <p:cNvPr id="175" name="Google Shape;175;p23"/>
          <p:cNvCxnSpPr/>
          <p:nvPr/>
        </p:nvCxnSpPr>
        <p:spPr>
          <a:xfrm>
            <a:off x="2377800" y="2644200"/>
            <a:ext cx="1395900" cy="1342200"/>
          </a:xfrm>
          <a:prstGeom prst="straightConnector1">
            <a:avLst/>
          </a:prstGeom>
          <a:noFill/>
          <a:ln cap="flat" cmpd="sng" w="28575">
            <a:solidFill>
              <a:srgbClr val="FF0000"/>
            </a:solidFill>
            <a:prstDash val="solid"/>
            <a:round/>
            <a:headEnd len="med" w="med" type="none"/>
            <a:tailEnd len="med" w="med" type="triangle"/>
          </a:ln>
        </p:spPr>
      </p:cxnSp>
      <p:pic>
        <p:nvPicPr>
          <p:cNvPr id="176" name="Google Shape;176;p23"/>
          <p:cNvPicPr preferRelativeResize="0"/>
          <p:nvPr/>
        </p:nvPicPr>
        <p:blipFill>
          <a:blip r:embed="rId6">
            <a:alphaModFix/>
          </a:blip>
          <a:stretch>
            <a:fillRect/>
          </a:stretch>
        </p:blipFill>
        <p:spPr>
          <a:xfrm>
            <a:off x="6698125" y="124225"/>
            <a:ext cx="1887193" cy="1761976"/>
          </a:xfrm>
          <a:prstGeom prst="rect">
            <a:avLst/>
          </a:prstGeom>
          <a:noFill/>
          <a:ln>
            <a:noFill/>
          </a:ln>
        </p:spPr>
      </p:pic>
      <p:sp>
        <p:nvSpPr>
          <p:cNvPr id="177" name="Google Shape;177;p23"/>
          <p:cNvSpPr txBox="1"/>
          <p:nvPr>
            <p:ph idx="4294967295" type="body"/>
          </p:nvPr>
        </p:nvSpPr>
        <p:spPr>
          <a:xfrm>
            <a:off x="974975" y="3470125"/>
            <a:ext cx="2315700" cy="101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600">
                <a:solidFill>
                  <a:schemeClr val="accent5"/>
                </a:solidFill>
              </a:rPr>
              <a:t>Canva</a:t>
            </a:r>
            <a:endParaRPr b="1" sz="1600">
              <a:solidFill>
                <a:schemeClr val="dk1"/>
              </a:solidFill>
            </a:endParaRPr>
          </a:p>
          <a:p>
            <a:pPr indent="0" lvl="0" marL="0" rtl="0" algn="l">
              <a:spcBef>
                <a:spcPts val="1000"/>
              </a:spcBef>
              <a:spcAft>
                <a:spcPts val="1200"/>
              </a:spcAft>
              <a:buNone/>
            </a:pPr>
            <a:r>
              <a:rPr lang="en"/>
              <a:t>To generate HEX codes for additional blue colours.</a:t>
            </a:r>
            <a:endParaRPr/>
          </a:p>
        </p:txBody>
      </p:sp>
      <p:sp>
        <p:nvSpPr>
          <p:cNvPr id="178" name="Google Shape;178;p23"/>
          <p:cNvSpPr/>
          <p:nvPr/>
        </p:nvSpPr>
        <p:spPr>
          <a:xfrm>
            <a:off x="0" y="4747100"/>
            <a:ext cx="9144000" cy="396300"/>
          </a:xfrm>
          <a:prstGeom prst="rect">
            <a:avLst/>
          </a:prstGeom>
          <a:solidFill>
            <a:srgbClr val="050A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79" name="Google Shape;179;p23"/>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400">
                <a:solidFill>
                  <a:schemeClr val="lt1"/>
                </a:solidFill>
              </a:rPr>
              <a:t>Design Process : Colour</a:t>
            </a:r>
            <a:endParaRPr sz="1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